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495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943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692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255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033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374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56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537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37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3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533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695DE-AE9F-4C7F-A5A6-DA8840C97E79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1F51B-94A7-4A09-A2F6-1563488DED9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819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41402" y="2906788"/>
            <a:ext cx="8928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smtClean="0">
                <a:latin typeface="Arial Rounded MT Bold" panose="020F0704030504030204" pitchFamily="34" charset="0"/>
              </a:rPr>
              <a:t>DATABASE  DESIGN </a:t>
            </a:r>
            <a:endParaRPr lang="en-IN" sz="6000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8450" y="4223974"/>
            <a:ext cx="11220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>
                <a:latin typeface="Arial Rounded MT Bold" panose="020F0704030504030204" pitchFamily="34" charset="0"/>
              </a:rPr>
              <a:t>( DEPARTMENT OF COMPUTER SCIENCE AND ENGINEERING </a:t>
            </a:r>
            <a:r>
              <a:rPr lang="en-IN" sz="1600" dirty="0" smtClean="0">
                <a:latin typeface="Arial Rounded MT Bold" panose="020F0704030504030204" pitchFamily="34" charset="0"/>
              </a:rPr>
              <a:t>)</a:t>
            </a:r>
          </a:p>
          <a:p>
            <a:endParaRPr lang="en-IN" sz="1600" dirty="0">
              <a:latin typeface="Arial Rounded MT Bold" panose="020F0704030504030204" pitchFamily="34" charset="0"/>
            </a:endParaRPr>
          </a:p>
          <a:p>
            <a:endParaRPr lang="en-IN" sz="1600" dirty="0" smtClean="0">
              <a:latin typeface="Arial Rounded MT Bold" panose="020F0704030504030204" pitchFamily="34" charset="0"/>
            </a:endParaRPr>
          </a:p>
          <a:p>
            <a:endParaRPr lang="en-IN" sz="1600" dirty="0">
              <a:latin typeface="Arial Rounded MT Bold" panose="020F0704030504030204" pitchFamily="34" charset="0"/>
            </a:endParaRPr>
          </a:p>
          <a:p>
            <a:r>
              <a:rPr lang="en-IN" sz="1600" dirty="0">
                <a:latin typeface="Arial Rounded MT Bold" panose="020F0704030504030204" pitchFamily="34" charset="0"/>
              </a:rPr>
              <a:t> </a:t>
            </a:r>
            <a:r>
              <a:rPr lang="en-IN" sz="1600" dirty="0" smtClean="0">
                <a:latin typeface="Arial Rounded MT Bold" panose="020F0704030504030204" pitchFamily="34" charset="0"/>
              </a:rPr>
              <a:t>               TOPIC : DEPENDENCIES AND ITS TYPES</a:t>
            </a:r>
            <a:endParaRPr lang="en-IN" sz="1600" dirty="0">
              <a:latin typeface="Arial Rounded MT Bold" panose="020F07040305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28947" y="1281827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8000" dirty="0" smtClean="0">
                <a:latin typeface="Arial Rounded MT Bold" panose="020F0704030504030204" pitchFamily="34" charset="0"/>
              </a:rPr>
              <a:t>UNIT 3</a:t>
            </a:r>
            <a:endParaRPr lang="en-IN" sz="8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4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10769" y="2337011"/>
            <a:ext cx="810222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Nunito"/>
              </a:rPr>
              <a:t>In the above table, we have partial dependency; let us see how −</a:t>
            </a:r>
            <a:endParaRPr lang="en-US" altLang="en-US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Nunito"/>
              </a:rPr>
              <a:t>The prime key attributes are </a:t>
            </a:r>
            <a:r>
              <a:rPr lang="en-US" altLang="en-US" b="1" dirty="0" err="1">
                <a:solidFill>
                  <a:srgbClr val="000000"/>
                </a:solidFill>
                <a:latin typeface="Nunito"/>
              </a:rPr>
              <a:t>StudentID</a:t>
            </a:r>
            <a:r>
              <a:rPr lang="en-US" altLang="en-US" b="1" dirty="0">
                <a:solidFill>
                  <a:srgbClr val="000000"/>
                </a:solidFill>
                <a:latin typeface="Nunito"/>
              </a:rPr>
              <a:t> </a:t>
            </a:r>
            <a:r>
              <a:rPr lang="en-US" altLang="en-US" dirty="0">
                <a:solidFill>
                  <a:srgbClr val="000000"/>
                </a:solidFill>
                <a:latin typeface="Nunito"/>
              </a:rPr>
              <a:t>and</a:t>
            </a:r>
            <a:r>
              <a:rPr lang="en-US" altLang="en-US" b="1" dirty="0">
                <a:solidFill>
                  <a:srgbClr val="000000"/>
                </a:solidFill>
                <a:latin typeface="Nunito"/>
              </a:rPr>
              <a:t> </a:t>
            </a:r>
            <a:r>
              <a:rPr lang="en-US" altLang="en-US" b="1" dirty="0" err="1">
                <a:solidFill>
                  <a:srgbClr val="000000"/>
                </a:solidFill>
                <a:latin typeface="Nunito"/>
              </a:rPr>
              <a:t>ProjectNo</a:t>
            </a:r>
            <a:r>
              <a:rPr lang="en-US" altLang="en-US" b="1" dirty="0">
                <a:solidFill>
                  <a:srgbClr val="000000"/>
                </a:solidFill>
                <a:latin typeface="Nunito"/>
              </a:rPr>
              <a:t>.</a:t>
            </a:r>
            <a:endParaRPr lang="en-US" altLang="en-US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Nunito"/>
              </a:rPr>
              <a:t>As stated, the non-prime attributes i.e. </a:t>
            </a:r>
            <a:r>
              <a:rPr lang="en-US" altLang="en-US" b="1" dirty="0" err="1">
                <a:solidFill>
                  <a:srgbClr val="000000"/>
                </a:solidFill>
                <a:latin typeface="Nunito"/>
              </a:rPr>
              <a:t>StudentName</a:t>
            </a:r>
            <a:r>
              <a:rPr lang="en-US" altLang="en-US" b="1" dirty="0">
                <a:solidFill>
                  <a:srgbClr val="000000"/>
                </a:solidFill>
                <a:latin typeface="Nunito"/>
              </a:rPr>
              <a:t> </a:t>
            </a:r>
            <a:r>
              <a:rPr lang="en-US" altLang="en-US" dirty="0">
                <a:solidFill>
                  <a:srgbClr val="000000"/>
                </a:solidFill>
                <a:latin typeface="Nunito"/>
              </a:rPr>
              <a:t>and </a:t>
            </a:r>
            <a:r>
              <a:rPr lang="en-US" altLang="en-US" b="1" dirty="0" err="1">
                <a:solidFill>
                  <a:srgbClr val="000000"/>
                </a:solidFill>
                <a:latin typeface="Nunito"/>
              </a:rPr>
              <a:t>ProjectName</a:t>
            </a:r>
            <a:r>
              <a:rPr lang="en-US" altLang="en-US" b="1" dirty="0">
                <a:solidFill>
                  <a:srgbClr val="000000"/>
                </a:solidFill>
                <a:latin typeface="Nunito"/>
              </a:rPr>
              <a:t> </a:t>
            </a:r>
            <a:r>
              <a:rPr lang="en-US" altLang="en-US" dirty="0">
                <a:solidFill>
                  <a:srgbClr val="000000"/>
                </a:solidFill>
                <a:latin typeface="Nunito"/>
              </a:rPr>
              <a:t>should be functionally dependent on part of a candidate key, to be Partial Dependent.</a:t>
            </a:r>
            <a:endParaRPr lang="en-US" altLang="en-US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Nunito"/>
              </a:rPr>
              <a:t>The </a:t>
            </a:r>
            <a:r>
              <a:rPr lang="en-US" altLang="en-US" b="1" dirty="0" err="1">
                <a:solidFill>
                  <a:srgbClr val="000000"/>
                </a:solidFill>
                <a:latin typeface="Nunito"/>
              </a:rPr>
              <a:t>StudentName</a:t>
            </a:r>
            <a:r>
              <a:rPr lang="en-US" altLang="en-US" b="1" dirty="0">
                <a:solidFill>
                  <a:srgbClr val="000000"/>
                </a:solidFill>
                <a:latin typeface="Nunito"/>
              </a:rPr>
              <a:t> </a:t>
            </a:r>
            <a:r>
              <a:rPr lang="en-US" altLang="en-US" dirty="0">
                <a:solidFill>
                  <a:srgbClr val="000000"/>
                </a:solidFill>
                <a:latin typeface="Nunito"/>
              </a:rPr>
              <a:t>can be determined by </a:t>
            </a:r>
            <a:r>
              <a:rPr lang="en-US" altLang="en-US" b="1" dirty="0" err="1">
                <a:solidFill>
                  <a:srgbClr val="000000"/>
                </a:solidFill>
                <a:latin typeface="Nunito"/>
              </a:rPr>
              <a:t>StudentID</a:t>
            </a:r>
            <a:r>
              <a:rPr lang="en-US" altLang="en-US" b="1" dirty="0">
                <a:solidFill>
                  <a:srgbClr val="000000"/>
                </a:solidFill>
                <a:latin typeface="Nunito"/>
              </a:rPr>
              <a:t> </a:t>
            </a:r>
            <a:r>
              <a:rPr lang="en-US" altLang="en-US" dirty="0">
                <a:solidFill>
                  <a:srgbClr val="000000"/>
                </a:solidFill>
                <a:latin typeface="Nunito"/>
              </a:rPr>
              <a:t>that makes the relation Partial Dependent.</a:t>
            </a:r>
            <a:endParaRPr lang="en-US" altLang="en-US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Nunito"/>
              </a:rPr>
              <a:t>The </a:t>
            </a:r>
            <a:r>
              <a:rPr lang="en-US" altLang="en-US" b="1" dirty="0" err="1">
                <a:solidFill>
                  <a:srgbClr val="000000"/>
                </a:solidFill>
                <a:latin typeface="Nunito"/>
              </a:rPr>
              <a:t>ProjectName</a:t>
            </a:r>
            <a:r>
              <a:rPr lang="en-US" altLang="en-US" b="1" dirty="0">
                <a:solidFill>
                  <a:srgbClr val="000000"/>
                </a:solidFill>
                <a:latin typeface="Nunito"/>
              </a:rPr>
              <a:t> </a:t>
            </a:r>
            <a:r>
              <a:rPr lang="en-US" altLang="en-US" dirty="0">
                <a:solidFill>
                  <a:srgbClr val="000000"/>
                </a:solidFill>
                <a:latin typeface="Nunito"/>
              </a:rPr>
              <a:t>can be determined by </a:t>
            </a:r>
            <a:r>
              <a:rPr lang="en-US" altLang="en-US" b="1" dirty="0" err="1">
                <a:solidFill>
                  <a:srgbClr val="000000"/>
                </a:solidFill>
                <a:latin typeface="Nunito"/>
              </a:rPr>
              <a:t>ProjectID</a:t>
            </a:r>
            <a:r>
              <a:rPr lang="en-US" altLang="en-US" dirty="0">
                <a:solidFill>
                  <a:srgbClr val="000000"/>
                </a:solidFill>
                <a:latin typeface="Nunito"/>
              </a:rPr>
              <a:t>, which that the relation Partial Dependent.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870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402,999 Thank You Images, Stock Photos &amp; Vector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682" y="1982289"/>
            <a:ext cx="74104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24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06555" y="2358747"/>
            <a:ext cx="75290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0" i="0" dirty="0" smtClean="0">
                <a:solidFill>
                  <a:srgbClr val="000000"/>
                </a:solidFill>
                <a:effectLst/>
                <a:latin typeface="Nunito"/>
              </a:rPr>
              <a:t>Dependencies in DBMS is a relation between two or more attributes. It has the following types in DBMS −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Nunito"/>
              </a:rPr>
              <a:t>Functional Dependency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Nunito"/>
              </a:rPr>
              <a:t>Fully-Functional Dependency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Nunito"/>
              </a:rPr>
              <a:t>Transitive Dependency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Nunito"/>
              </a:rPr>
              <a:t>Multivalued Dependency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i="0" dirty="0" smtClean="0">
                <a:solidFill>
                  <a:srgbClr val="000000"/>
                </a:solidFill>
                <a:effectLst/>
                <a:latin typeface="Nunito"/>
              </a:rPr>
              <a:t>Partial Dependency</a:t>
            </a:r>
            <a:endParaRPr lang="en-US" sz="2400" b="0" i="0" dirty="0">
              <a:solidFill>
                <a:srgbClr val="000000"/>
              </a:solidFill>
              <a:effectLst/>
              <a:latin typeface="Nunit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41211" y="792771"/>
            <a:ext cx="3902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3600" dirty="0" smtClean="0">
                <a:latin typeface="Arial Rounded MT Bold" panose="020F0704030504030204" pitchFamily="34" charset="0"/>
              </a:rPr>
              <a:t>DEPENDENCIES</a:t>
            </a:r>
            <a:endParaRPr lang="en-IN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924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686231" y="882919"/>
            <a:ext cx="6205745" cy="56323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Functional Dependency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If the information stored in a table can uniquely determine another information in the same table, then it is called Functional Dependency. Consider it as an association between two attributes of the same relation.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If P functionally determines Q, then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solidFill>
                <a:srgbClr val="000000"/>
              </a:solidFill>
              <a:latin typeface="Nunito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 smtClean="0">
                <a:solidFill>
                  <a:srgbClr val="000000"/>
                </a:solidFill>
                <a:latin typeface="Nunito"/>
              </a:rPr>
              <a:t>P-&gt;Q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Nunito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 smtClean="0">
              <a:solidFill>
                <a:srgbClr val="000000"/>
              </a:solidFill>
              <a:latin typeface="Nunito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Let us see an example −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&lt;Employee&gt;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In the above table, 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EmpName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is functionally dependent on 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EmpID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because 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EmpName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can take only one value for the given value of 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EmpID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 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274492"/>
              </p:ext>
            </p:extLst>
          </p:nvPr>
        </p:nvGraphicFramePr>
        <p:xfrm>
          <a:off x="7891976" y="2993244"/>
          <a:ext cx="3944814" cy="1931670"/>
        </p:xfrm>
        <a:graphic>
          <a:graphicData uri="http://schemas.openxmlformats.org/drawingml/2006/table">
            <a:tbl>
              <a:tblPr/>
              <a:tblGrid>
                <a:gridCol w="1314938">
                  <a:extLst>
                    <a:ext uri="{9D8B030D-6E8A-4147-A177-3AD203B41FA5}">
                      <a16:colId xmlns:a16="http://schemas.microsoft.com/office/drawing/2014/main" val="3368817926"/>
                    </a:ext>
                  </a:extLst>
                </a:gridCol>
                <a:gridCol w="1314938">
                  <a:extLst>
                    <a:ext uri="{9D8B030D-6E8A-4147-A177-3AD203B41FA5}">
                      <a16:colId xmlns:a16="http://schemas.microsoft.com/office/drawing/2014/main" val="1545846501"/>
                    </a:ext>
                  </a:extLst>
                </a:gridCol>
                <a:gridCol w="1314938">
                  <a:extLst>
                    <a:ext uri="{9D8B030D-6E8A-4147-A177-3AD203B41FA5}">
                      <a16:colId xmlns:a16="http://schemas.microsoft.com/office/drawing/2014/main" val="111215069"/>
                    </a:ext>
                  </a:extLst>
                </a:gridCol>
              </a:tblGrid>
              <a:tr h="289035"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EmpID</a:t>
                      </a:r>
                      <a:r>
                        <a:rPr lang="en-IN">
                          <a:effectLst/>
                        </a:rPr>
                        <a:t/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err="1">
                          <a:effectLst/>
                        </a:rPr>
                        <a:t>EmpName</a:t>
                      </a:r>
                      <a:r>
                        <a:rPr lang="en-IN" dirty="0">
                          <a:effectLst/>
                        </a:rPr>
                        <a:t/>
                      </a:r>
                      <a:br>
                        <a:rPr lang="en-IN" dirty="0">
                          <a:effectLst/>
                        </a:rPr>
                      </a:b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EmpAge</a:t>
                      </a:r>
                      <a:r>
                        <a:rPr lang="en-IN">
                          <a:effectLst/>
                        </a:rPr>
                        <a:t/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46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E01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Amit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28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067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E02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Rohit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effectLst/>
                        </a:rPr>
                        <a:t>31</a:t>
                      </a:r>
                      <a:br>
                        <a:rPr lang="en-IN" dirty="0">
                          <a:effectLst/>
                        </a:rPr>
                      </a:b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811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5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90922" y="1293431"/>
            <a:ext cx="3345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Nunito"/>
              </a:rPr>
              <a:t>The same is displayed below −</a:t>
            </a:r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886648"/>
              </p:ext>
            </p:extLst>
          </p:nvPr>
        </p:nvGraphicFramePr>
        <p:xfrm>
          <a:off x="3861545" y="2003581"/>
          <a:ext cx="6100763" cy="643890"/>
        </p:xfrm>
        <a:graphic>
          <a:graphicData uri="http://schemas.openxmlformats.org/drawingml/2006/table">
            <a:tbl>
              <a:tblPr/>
              <a:tblGrid>
                <a:gridCol w="6100763">
                  <a:extLst>
                    <a:ext uri="{9D8B030D-6E8A-4147-A177-3AD203B41FA5}">
                      <a16:colId xmlns:a16="http://schemas.microsoft.com/office/drawing/2014/main" val="40876193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 dirty="0" err="1">
                          <a:effectLst/>
                        </a:rPr>
                        <a:t>EmpID</a:t>
                      </a:r>
                      <a:r>
                        <a:rPr lang="en-IN" b="1" dirty="0">
                          <a:effectLst/>
                        </a:rPr>
                        <a:t> -&gt; </a:t>
                      </a:r>
                      <a:r>
                        <a:rPr lang="en-IN" b="1" dirty="0" err="1">
                          <a:effectLst/>
                        </a:rPr>
                        <a:t>EmpName</a:t>
                      </a:r>
                      <a:r>
                        <a:rPr lang="en-IN" dirty="0">
                          <a:effectLst/>
                        </a:rPr>
                        <a:t/>
                      </a:r>
                      <a:br>
                        <a:rPr lang="en-IN" dirty="0">
                          <a:effectLst/>
                        </a:rPr>
                      </a:b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325400"/>
                  </a:ext>
                </a:extLst>
              </a:tr>
            </a:tbl>
          </a:graphicData>
        </a:graphic>
      </p:graphicFrame>
      <p:pic>
        <p:nvPicPr>
          <p:cNvPr id="7" name="Picture 2" descr="https://www.tutorialspoint.com/assets/questions/media/9674/functional_dependenc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664" y="3352162"/>
            <a:ext cx="571500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18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3092" y="2136339"/>
            <a:ext cx="737147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 smtClean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Fully-functionally Dependency</a:t>
            </a:r>
          </a:p>
          <a:p>
            <a:endParaRPr lang="en-US" sz="2000" b="0" i="0" dirty="0" smtClean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algn="just"/>
            <a:r>
              <a:rPr lang="en-US" sz="2000" b="0" i="0" dirty="0" smtClean="0">
                <a:solidFill>
                  <a:srgbClr val="000000"/>
                </a:solidFill>
                <a:effectLst/>
                <a:latin typeface="Nunito"/>
              </a:rPr>
              <a:t>An attribute is fully functional dependent on another attribute, if it is Functionally Dependent on that attribute and not on any of its proper subset.</a:t>
            </a:r>
          </a:p>
          <a:p>
            <a:pPr algn="just"/>
            <a:r>
              <a:rPr lang="en-US" sz="2000" b="0" i="0" dirty="0" smtClean="0">
                <a:solidFill>
                  <a:srgbClr val="000000"/>
                </a:solidFill>
                <a:effectLst/>
                <a:latin typeface="Nunito"/>
              </a:rPr>
              <a:t>For example, an attribute Q is fully functional dependent on another attribute P, if it is Functionally Dependent on P and not on any of the proper subset of P.</a:t>
            </a:r>
          </a:p>
          <a:p>
            <a:pPr algn="just"/>
            <a:endParaRPr lang="en-US" sz="2000" b="0" i="0" dirty="0" smtClean="0">
              <a:solidFill>
                <a:srgbClr val="000000"/>
              </a:solidFill>
              <a:effectLst/>
              <a:latin typeface="Nunito"/>
            </a:endParaRPr>
          </a:p>
          <a:p>
            <a:pPr algn="just"/>
            <a:r>
              <a:rPr lang="en-US" sz="2000" b="0" i="0" dirty="0" smtClean="0">
                <a:solidFill>
                  <a:srgbClr val="000000"/>
                </a:solidFill>
                <a:effectLst/>
                <a:latin typeface="Nunito"/>
              </a:rPr>
              <a:t>Let us see an example −</a:t>
            </a:r>
          </a:p>
          <a:p>
            <a:pPr algn="just"/>
            <a:r>
              <a:rPr lang="en-US" sz="2000" b="1" i="0" dirty="0" smtClean="0">
                <a:solidFill>
                  <a:srgbClr val="000000"/>
                </a:solidFill>
                <a:effectLst/>
                <a:latin typeface="Nunito"/>
              </a:rPr>
              <a:t>&lt;</a:t>
            </a:r>
            <a:r>
              <a:rPr lang="en-US" sz="2000" b="1" i="0" dirty="0" err="1" smtClean="0">
                <a:solidFill>
                  <a:srgbClr val="000000"/>
                </a:solidFill>
                <a:effectLst/>
                <a:latin typeface="Nunito"/>
              </a:rPr>
              <a:t>ProjectCost</a:t>
            </a:r>
            <a:r>
              <a:rPr lang="en-US" sz="2000" b="1" i="0" dirty="0" smtClean="0">
                <a:solidFill>
                  <a:srgbClr val="000000"/>
                </a:solidFill>
                <a:effectLst/>
                <a:latin typeface="Nunito"/>
              </a:rPr>
              <a:t>&gt;</a:t>
            </a:r>
            <a:endParaRPr lang="en-US" sz="2000" b="0" i="0" dirty="0">
              <a:solidFill>
                <a:srgbClr val="000000"/>
              </a:solidFill>
              <a:effectLst/>
              <a:latin typeface="Nunito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228584"/>
              </p:ext>
            </p:extLst>
          </p:nvPr>
        </p:nvGraphicFramePr>
        <p:xfrm>
          <a:off x="8729473" y="3133933"/>
          <a:ext cx="3087388" cy="1931670"/>
        </p:xfrm>
        <a:graphic>
          <a:graphicData uri="http://schemas.openxmlformats.org/drawingml/2006/table">
            <a:tbl>
              <a:tblPr/>
              <a:tblGrid>
                <a:gridCol w="1543694">
                  <a:extLst>
                    <a:ext uri="{9D8B030D-6E8A-4147-A177-3AD203B41FA5}">
                      <a16:colId xmlns:a16="http://schemas.microsoft.com/office/drawing/2014/main" val="1833861603"/>
                    </a:ext>
                  </a:extLst>
                </a:gridCol>
                <a:gridCol w="1543694">
                  <a:extLst>
                    <a:ext uri="{9D8B030D-6E8A-4147-A177-3AD203B41FA5}">
                      <a16:colId xmlns:a16="http://schemas.microsoft.com/office/drawing/2014/main" val="32455139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ProjectID</a:t>
                      </a:r>
                      <a:r>
                        <a:rPr lang="en-IN">
                          <a:effectLst/>
                        </a:rPr>
                        <a:t/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ProjectCost</a:t>
                      </a:r>
                      <a:r>
                        <a:rPr lang="en-IN">
                          <a:effectLst/>
                        </a:rPr>
                        <a:t/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789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001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1000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16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002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effectLst/>
                        </a:rPr>
                        <a:t>5000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263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37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07219"/>
              </p:ext>
            </p:extLst>
          </p:nvPr>
        </p:nvGraphicFramePr>
        <p:xfrm>
          <a:off x="2707993" y="3868969"/>
          <a:ext cx="6100764" cy="2205990"/>
        </p:xfrm>
        <a:graphic>
          <a:graphicData uri="http://schemas.openxmlformats.org/drawingml/2006/table">
            <a:tbl>
              <a:tblPr/>
              <a:tblGrid>
                <a:gridCol w="2033588">
                  <a:extLst>
                    <a:ext uri="{9D8B030D-6E8A-4147-A177-3AD203B41FA5}">
                      <a16:colId xmlns:a16="http://schemas.microsoft.com/office/drawing/2014/main" val="2394875579"/>
                    </a:ext>
                  </a:extLst>
                </a:gridCol>
                <a:gridCol w="2033588">
                  <a:extLst>
                    <a:ext uri="{9D8B030D-6E8A-4147-A177-3AD203B41FA5}">
                      <a16:colId xmlns:a16="http://schemas.microsoft.com/office/drawing/2014/main" val="942454742"/>
                    </a:ext>
                  </a:extLst>
                </a:gridCol>
                <a:gridCol w="2033588">
                  <a:extLst>
                    <a:ext uri="{9D8B030D-6E8A-4147-A177-3AD203B41FA5}">
                      <a16:colId xmlns:a16="http://schemas.microsoft.com/office/drawing/2014/main" val="34318730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EmpID</a:t>
                      </a:r>
                      <a:r>
                        <a:rPr lang="en-IN">
                          <a:effectLst/>
                        </a:rPr>
                        <a:t/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ProjectID</a:t>
                      </a:r>
                      <a:r>
                        <a:rPr lang="en-IN">
                          <a:effectLst/>
                        </a:rPr>
                        <a:t/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Days </a:t>
                      </a:r>
                      <a:r>
                        <a:rPr lang="en-US">
                          <a:effectLst/>
                        </a:rPr>
                        <a:t>(spent on the project)</a:t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3656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E099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001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320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666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E056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002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effectLst/>
                        </a:rPr>
                        <a:t>190</a:t>
                      </a:r>
                      <a:br>
                        <a:rPr lang="en-IN" dirty="0">
                          <a:effectLst/>
                        </a:rPr>
                      </a:b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09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85389"/>
              </p:ext>
            </p:extLst>
          </p:nvPr>
        </p:nvGraphicFramePr>
        <p:xfrm>
          <a:off x="2707994" y="2845838"/>
          <a:ext cx="6100763" cy="369570"/>
        </p:xfrm>
        <a:graphic>
          <a:graphicData uri="http://schemas.openxmlformats.org/drawingml/2006/table">
            <a:tbl>
              <a:tblPr/>
              <a:tblGrid>
                <a:gridCol w="6100763">
                  <a:extLst>
                    <a:ext uri="{9D8B030D-6E8A-4147-A177-3AD203B41FA5}">
                      <a16:colId xmlns:a16="http://schemas.microsoft.com/office/drawing/2014/main" val="21619258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 dirty="0" err="1">
                          <a:effectLst/>
                        </a:rPr>
                        <a:t>EmpID</a:t>
                      </a:r>
                      <a:r>
                        <a:rPr lang="en-IN" b="1" dirty="0">
                          <a:effectLst/>
                        </a:rPr>
                        <a:t>, </a:t>
                      </a:r>
                      <a:r>
                        <a:rPr lang="en-IN" b="1" dirty="0" err="1">
                          <a:effectLst/>
                        </a:rPr>
                        <a:t>ProjectID</a:t>
                      </a:r>
                      <a:r>
                        <a:rPr lang="en-IN" b="1" dirty="0">
                          <a:effectLst/>
                        </a:rPr>
                        <a:t>, </a:t>
                      </a:r>
                      <a:r>
                        <a:rPr lang="en-IN" b="1" dirty="0" err="1">
                          <a:effectLst/>
                        </a:rPr>
                        <a:t>ProjectCost</a:t>
                      </a:r>
                      <a:r>
                        <a:rPr lang="en-IN" b="1" dirty="0">
                          <a:effectLst/>
                        </a:rPr>
                        <a:t> -&gt; Days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372192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97546" y="1330503"/>
            <a:ext cx="3260829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&lt;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EmployeeProject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&gt;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The above relations states: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937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5618" y="3816509"/>
          <a:ext cx="6100763" cy="369570"/>
        </p:xfrm>
        <a:graphic>
          <a:graphicData uri="http://schemas.openxmlformats.org/drawingml/2006/table">
            <a:tbl>
              <a:tblPr/>
              <a:tblGrid>
                <a:gridCol w="6100763">
                  <a:extLst>
                    <a:ext uri="{9D8B030D-6E8A-4147-A177-3AD203B41FA5}">
                      <a16:colId xmlns:a16="http://schemas.microsoft.com/office/drawing/2014/main" val="18935854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 dirty="0">
                          <a:effectLst/>
                        </a:rPr>
                        <a:t>{</a:t>
                      </a:r>
                      <a:r>
                        <a:rPr lang="en-IN" b="1" dirty="0" err="1">
                          <a:effectLst/>
                        </a:rPr>
                        <a:t>EmpID</a:t>
                      </a:r>
                      <a:r>
                        <a:rPr lang="en-IN" b="1" dirty="0">
                          <a:effectLst/>
                        </a:rPr>
                        <a:t>, </a:t>
                      </a:r>
                      <a:r>
                        <a:rPr lang="en-IN" b="1" dirty="0" err="1">
                          <a:effectLst/>
                        </a:rPr>
                        <a:t>ProjectID</a:t>
                      </a:r>
                      <a:r>
                        <a:rPr lang="en-IN" b="1" dirty="0">
                          <a:effectLst/>
                        </a:rPr>
                        <a:t>}  -&gt; (Days)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27805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39344" y="1849853"/>
            <a:ext cx="7964312" cy="13234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However, it is not fully functional dependent.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Whereas the subset 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{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EmpID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,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ProjectID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}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 can easily determine the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 {Days}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 spent on the project by the employee.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This summarizes and gives our fully functional dependency −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737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33599" y="1255061"/>
            <a:ext cx="897987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 smtClean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Transitive Dependency:</a:t>
            </a:r>
          </a:p>
          <a:p>
            <a:endParaRPr lang="en-US" sz="2000" b="1" i="0" dirty="0" smtClean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algn="just"/>
            <a:r>
              <a:rPr lang="en-US" sz="2000" b="0" i="0" dirty="0" smtClean="0">
                <a:solidFill>
                  <a:srgbClr val="000000"/>
                </a:solidFill>
                <a:effectLst/>
                <a:latin typeface="Nunito"/>
              </a:rPr>
              <a:t>When an indirect relationship causes functional dependency it is called Transitive Dependency.</a:t>
            </a:r>
          </a:p>
          <a:p>
            <a:pPr algn="just"/>
            <a:r>
              <a:rPr lang="en-US" sz="2000" b="0" i="0" dirty="0" smtClean="0">
                <a:solidFill>
                  <a:srgbClr val="000000"/>
                </a:solidFill>
                <a:effectLst/>
                <a:latin typeface="Nunito"/>
              </a:rPr>
              <a:t>If  P -&gt; Q and Q -&gt; R is true, then P-&gt; R is a transitive dependency.</a:t>
            </a:r>
            <a:endParaRPr lang="en-US" sz="2000" b="0" i="0" dirty="0">
              <a:solidFill>
                <a:srgbClr val="000000"/>
              </a:solidFill>
              <a:effectLst/>
              <a:latin typeface="Nunit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599" y="3578779"/>
            <a:ext cx="91064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dirty="0" smtClean="0"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Multivalued Dependency</a:t>
            </a:r>
          </a:p>
          <a:p>
            <a:endParaRPr lang="en-US" sz="2000" b="0" i="0" dirty="0" smtClean="0"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algn="just"/>
            <a:r>
              <a:rPr lang="en-US" sz="2000" b="0" i="0" dirty="0" smtClean="0">
                <a:solidFill>
                  <a:srgbClr val="000000"/>
                </a:solidFill>
                <a:effectLst/>
                <a:latin typeface="Nunito"/>
              </a:rPr>
              <a:t>When existence of one or more rows in a table implies one or more other rows in the same table, then the Multi-valued dependencies occur.</a:t>
            </a:r>
          </a:p>
          <a:p>
            <a:pPr algn="just"/>
            <a:r>
              <a:rPr lang="en-US" sz="2000" b="0" i="0" dirty="0" smtClean="0">
                <a:solidFill>
                  <a:srgbClr val="000000"/>
                </a:solidFill>
                <a:effectLst/>
                <a:latin typeface="Nunito"/>
              </a:rPr>
              <a:t>If a table has attributes P, Q and R, then Q and R are multi-valued facts of P.</a:t>
            </a:r>
            <a:endParaRPr lang="en-US" sz="2000" b="0" i="0" dirty="0">
              <a:solidFill>
                <a:srgbClr val="000000"/>
              </a:solidFill>
              <a:effectLst/>
              <a:latin typeface="Nunito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60473"/>
              </p:ext>
            </p:extLst>
          </p:nvPr>
        </p:nvGraphicFramePr>
        <p:xfrm>
          <a:off x="2370369" y="6165814"/>
          <a:ext cx="6100763" cy="369570"/>
        </p:xfrm>
        <a:graphic>
          <a:graphicData uri="http://schemas.openxmlformats.org/drawingml/2006/table">
            <a:tbl>
              <a:tblPr/>
              <a:tblGrid>
                <a:gridCol w="6100763">
                  <a:extLst>
                    <a:ext uri="{9D8B030D-6E8A-4147-A177-3AD203B41FA5}">
                      <a16:colId xmlns:a16="http://schemas.microsoft.com/office/drawing/2014/main" val="32810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 dirty="0">
                          <a:effectLst/>
                        </a:rPr>
                        <a:t>-&gt;-&gt;</a:t>
                      </a: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4839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133599" y="5487849"/>
            <a:ext cx="41344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It is represented by double arrow −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50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27661"/>
              </p:ext>
            </p:extLst>
          </p:nvPr>
        </p:nvGraphicFramePr>
        <p:xfrm>
          <a:off x="2904941" y="4165723"/>
          <a:ext cx="6100764" cy="2205990"/>
        </p:xfrm>
        <a:graphic>
          <a:graphicData uri="http://schemas.openxmlformats.org/drawingml/2006/table">
            <a:tbl>
              <a:tblPr/>
              <a:tblGrid>
                <a:gridCol w="1525191">
                  <a:extLst>
                    <a:ext uri="{9D8B030D-6E8A-4147-A177-3AD203B41FA5}">
                      <a16:colId xmlns:a16="http://schemas.microsoft.com/office/drawing/2014/main" val="178993392"/>
                    </a:ext>
                  </a:extLst>
                </a:gridCol>
                <a:gridCol w="1525191">
                  <a:extLst>
                    <a:ext uri="{9D8B030D-6E8A-4147-A177-3AD203B41FA5}">
                      <a16:colId xmlns:a16="http://schemas.microsoft.com/office/drawing/2014/main" val="1819461138"/>
                    </a:ext>
                  </a:extLst>
                </a:gridCol>
                <a:gridCol w="1525191">
                  <a:extLst>
                    <a:ext uri="{9D8B030D-6E8A-4147-A177-3AD203B41FA5}">
                      <a16:colId xmlns:a16="http://schemas.microsoft.com/office/drawing/2014/main" val="2515738399"/>
                    </a:ext>
                  </a:extLst>
                </a:gridCol>
                <a:gridCol w="1525191">
                  <a:extLst>
                    <a:ext uri="{9D8B030D-6E8A-4147-A177-3AD203B41FA5}">
                      <a16:colId xmlns:a16="http://schemas.microsoft.com/office/drawing/2014/main" val="35761468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StudentID</a:t>
                      </a:r>
                      <a:r>
                        <a:rPr lang="en-IN">
                          <a:effectLst/>
                        </a:rPr>
                        <a:t/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ProjectNo</a:t>
                      </a:r>
                      <a:br>
                        <a:rPr lang="en-IN" b="1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 err="1">
                          <a:effectLst/>
                        </a:rPr>
                        <a:t>StudentName</a:t>
                      </a:r>
                      <a:r>
                        <a:rPr lang="en-IN" b="1" dirty="0">
                          <a:effectLst/>
                        </a:rPr>
                        <a:t/>
                      </a:r>
                      <a:br>
                        <a:rPr lang="en-IN" b="1" dirty="0">
                          <a:effectLst/>
                        </a:rPr>
                      </a:b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b="1">
                          <a:effectLst/>
                        </a:rPr>
                        <a:t>ProjectName</a:t>
                      </a:r>
                      <a:r>
                        <a:rPr lang="en-IN">
                          <a:effectLst/>
                        </a:rPr>
                        <a:t/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412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S01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199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Katie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Geo Location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092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S02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120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>
                          <a:effectLst/>
                        </a:rPr>
                        <a:t>Ollie</a:t>
                      </a:r>
                      <a:br>
                        <a:rPr lang="en-IN">
                          <a:effectLst/>
                        </a:rPr>
                      </a:br>
                      <a:endParaRPr lang="en-IN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effectLst/>
                        </a:rPr>
                        <a:t>Cluster Exploration</a:t>
                      </a:r>
                      <a:br>
                        <a:rPr lang="en-IN" dirty="0">
                          <a:effectLst/>
                        </a:rPr>
                      </a:br>
                      <a:endParaRPr lang="en-IN" dirty="0">
                        <a:effectLst/>
                      </a:endParaRP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6D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12337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4181" y="1606193"/>
            <a:ext cx="10028697" cy="22467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ebo" pitchFamily="2" charset="-79"/>
                <a:cs typeface="Heebo" pitchFamily="2" charset="-79"/>
              </a:rPr>
              <a:t>Partial Dependency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ebo" pitchFamily="2" charset="-79"/>
              <a:cs typeface="Heebo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Partial Dependency occurs when a nonprime attribute is functionally dependent on part of a candidate key.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The 2nd Normal Form (2NF) eliminates the Partial Dependency. Let us see an example −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&lt;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StudentProject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Nunito"/>
              </a:rPr>
              <a:t>&gt;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1819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398</Words>
  <Application>Microsoft Office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Heebo</vt:lpstr>
      <vt:lpstr>Nunito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2023-04-11T15:39:41Z</dcterms:created>
  <dcterms:modified xsi:type="dcterms:W3CDTF">2023-04-11T17:30:59Z</dcterms:modified>
</cp:coreProperties>
</file>