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2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60C31448-E9C0-4A7E-ABD7-BDEE1A211526}" type="datetimeFigureOut">
              <a:rPr lang="en-IN" smtClean="0"/>
              <a:t>11-04-2023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EEC7659-9AA6-4BCE-974A-0450F8F34B12}" type="slidenum">
              <a:rPr lang="en-IN" smtClean="0"/>
              <a:t>‹#›</a:t>
            </a:fld>
            <a:endParaRPr lang="en-IN"/>
          </a:p>
        </p:txBody>
      </p:sp>
    </p:spTree>
    <p:extLst>
      <p:ext uri="{BB962C8B-B14F-4D97-AF65-F5344CB8AC3E}">
        <p14:creationId xmlns:p14="http://schemas.microsoft.com/office/powerpoint/2010/main" val="721907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0C31448-E9C0-4A7E-ABD7-BDEE1A211526}" type="datetimeFigureOut">
              <a:rPr lang="en-IN" smtClean="0"/>
              <a:t>11-04-2023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EEC7659-9AA6-4BCE-974A-0450F8F34B12}" type="slidenum">
              <a:rPr lang="en-IN" smtClean="0"/>
              <a:t>‹#›</a:t>
            </a:fld>
            <a:endParaRPr lang="en-IN"/>
          </a:p>
        </p:txBody>
      </p:sp>
    </p:spTree>
    <p:extLst>
      <p:ext uri="{BB962C8B-B14F-4D97-AF65-F5344CB8AC3E}">
        <p14:creationId xmlns:p14="http://schemas.microsoft.com/office/powerpoint/2010/main" val="2885601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0C31448-E9C0-4A7E-ABD7-BDEE1A211526}" type="datetimeFigureOut">
              <a:rPr lang="en-IN" smtClean="0"/>
              <a:t>11-04-2023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EEC7659-9AA6-4BCE-974A-0450F8F34B12}" type="slidenum">
              <a:rPr lang="en-IN" smtClean="0"/>
              <a:t>‹#›</a:t>
            </a:fld>
            <a:endParaRPr lang="en-IN"/>
          </a:p>
        </p:txBody>
      </p:sp>
    </p:spTree>
    <p:extLst>
      <p:ext uri="{BB962C8B-B14F-4D97-AF65-F5344CB8AC3E}">
        <p14:creationId xmlns:p14="http://schemas.microsoft.com/office/powerpoint/2010/main" val="185779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0C31448-E9C0-4A7E-ABD7-BDEE1A211526}" type="datetimeFigureOut">
              <a:rPr lang="en-IN" smtClean="0"/>
              <a:t>11-04-2023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EEC7659-9AA6-4BCE-974A-0450F8F34B12}" type="slidenum">
              <a:rPr lang="en-IN" smtClean="0"/>
              <a:t>‹#›</a:t>
            </a:fld>
            <a:endParaRPr lang="en-IN"/>
          </a:p>
        </p:txBody>
      </p:sp>
    </p:spTree>
    <p:extLst>
      <p:ext uri="{BB962C8B-B14F-4D97-AF65-F5344CB8AC3E}">
        <p14:creationId xmlns:p14="http://schemas.microsoft.com/office/powerpoint/2010/main" val="147533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0C31448-E9C0-4A7E-ABD7-BDEE1A211526}" type="datetimeFigureOut">
              <a:rPr lang="en-IN" smtClean="0"/>
              <a:t>11-04-2023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EEC7659-9AA6-4BCE-974A-0450F8F34B12}" type="slidenum">
              <a:rPr lang="en-IN" smtClean="0"/>
              <a:t>‹#›</a:t>
            </a:fld>
            <a:endParaRPr lang="en-IN"/>
          </a:p>
        </p:txBody>
      </p:sp>
    </p:spTree>
    <p:extLst>
      <p:ext uri="{BB962C8B-B14F-4D97-AF65-F5344CB8AC3E}">
        <p14:creationId xmlns:p14="http://schemas.microsoft.com/office/powerpoint/2010/main" val="525581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60C31448-E9C0-4A7E-ABD7-BDEE1A211526}" type="datetimeFigureOut">
              <a:rPr lang="en-IN" smtClean="0"/>
              <a:t>11-04-2023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EEC7659-9AA6-4BCE-974A-0450F8F34B12}" type="slidenum">
              <a:rPr lang="en-IN" smtClean="0"/>
              <a:t>‹#›</a:t>
            </a:fld>
            <a:endParaRPr lang="en-IN"/>
          </a:p>
        </p:txBody>
      </p:sp>
    </p:spTree>
    <p:extLst>
      <p:ext uri="{BB962C8B-B14F-4D97-AF65-F5344CB8AC3E}">
        <p14:creationId xmlns:p14="http://schemas.microsoft.com/office/powerpoint/2010/main" val="490782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60C31448-E9C0-4A7E-ABD7-BDEE1A211526}" type="datetimeFigureOut">
              <a:rPr lang="en-IN" smtClean="0"/>
              <a:t>11-04-2023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EEC7659-9AA6-4BCE-974A-0450F8F34B12}" type="slidenum">
              <a:rPr lang="en-IN" smtClean="0"/>
              <a:t>‹#›</a:t>
            </a:fld>
            <a:endParaRPr lang="en-IN"/>
          </a:p>
        </p:txBody>
      </p:sp>
    </p:spTree>
    <p:extLst>
      <p:ext uri="{BB962C8B-B14F-4D97-AF65-F5344CB8AC3E}">
        <p14:creationId xmlns:p14="http://schemas.microsoft.com/office/powerpoint/2010/main" val="3344261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60C31448-E9C0-4A7E-ABD7-BDEE1A211526}" type="datetimeFigureOut">
              <a:rPr lang="en-IN" smtClean="0"/>
              <a:t>11-04-2023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EEC7659-9AA6-4BCE-974A-0450F8F34B12}" type="slidenum">
              <a:rPr lang="en-IN" smtClean="0"/>
              <a:t>‹#›</a:t>
            </a:fld>
            <a:endParaRPr lang="en-IN"/>
          </a:p>
        </p:txBody>
      </p:sp>
    </p:spTree>
    <p:extLst>
      <p:ext uri="{BB962C8B-B14F-4D97-AF65-F5344CB8AC3E}">
        <p14:creationId xmlns:p14="http://schemas.microsoft.com/office/powerpoint/2010/main" val="2907828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C31448-E9C0-4A7E-ABD7-BDEE1A211526}" type="datetimeFigureOut">
              <a:rPr lang="en-IN" smtClean="0"/>
              <a:t>11-04-2023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EEC7659-9AA6-4BCE-974A-0450F8F34B12}" type="slidenum">
              <a:rPr lang="en-IN" smtClean="0"/>
              <a:t>‹#›</a:t>
            </a:fld>
            <a:endParaRPr lang="en-IN"/>
          </a:p>
        </p:txBody>
      </p:sp>
    </p:spTree>
    <p:extLst>
      <p:ext uri="{BB962C8B-B14F-4D97-AF65-F5344CB8AC3E}">
        <p14:creationId xmlns:p14="http://schemas.microsoft.com/office/powerpoint/2010/main" val="3386453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0C31448-E9C0-4A7E-ABD7-BDEE1A211526}" type="datetimeFigureOut">
              <a:rPr lang="en-IN" smtClean="0"/>
              <a:t>11-04-2023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EEC7659-9AA6-4BCE-974A-0450F8F34B12}" type="slidenum">
              <a:rPr lang="en-IN" smtClean="0"/>
              <a:t>‹#›</a:t>
            </a:fld>
            <a:endParaRPr lang="en-IN"/>
          </a:p>
        </p:txBody>
      </p:sp>
    </p:spTree>
    <p:extLst>
      <p:ext uri="{BB962C8B-B14F-4D97-AF65-F5344CB8AC3E}">
        <p14:creationId xmlns:p14="http://schemas.microsoft.com/office/powerpoint/2010/main" val="2223745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0C31448-E9C0-4A7E-ABD7-BDEE1A211526}" type="datetimeFigureOut">
              <a:rPr lang="en-IN" smtClean="0"/>
              <a:t>11-04-2023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EEC7659-9AA6-4BCE-974A-0450F8F34B12}" type="slidenum">
              <a:rPr lang="en-IN" smtClean="0"/>
              <a:t>‹#›</a:t>
            </a:fld>
            <a:endParaRPr lang="en-IN"/>
          </a:p>
        </p:txBody>
      </p:sp>
    </p:spTree>
    <p:extLst>
      <p:ext uri="{BB962C8B-B14F-4D97-AF65-F5344CB8AC3E}">
        <p14:creationId xmlns:p14="http://schemas.microsoft.com/office/powerpoint/2010/main" val="75041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C31448-E9C0-4A7E-ABD7-BDEE1A211526}" type="datetimeFigureOut">
              <a:rPr lang="en-IN" smtClean="0"/>
              <a:t>11-04-2023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EC7659-9AA6-4BCE-974A-0450F8F34B12}" type="slidenum">
              <a:rPr lang="en-IN" smtClean="0"/>
              <a:t>‹#›</a:t>
            </a:fld>
            <a:endParaRPr lang="en-IN"/>
          </a:p>
        </p:txBody>
      </p:sp>
    </p:spTree>
    <p:extLst>
      <p:ext uri="{BB962C8B-B14F-4D97-AF65-F5344CB8AC3E}">
        <p14:creationId xmlns:p14="http://schemas.microsoft.com/office/powerpoint/2010/main" val="817212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D997B87-3662-1DBB-854F-385B6B69AB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1148" y="282400"/>
            <a:ext cx="923889" cy="879703"/>
          </a:xfrm>
          <a:prstGeom prst="rect">
            <a:avLst/>
          </a:prstGeom>
        </p:spPr>
      </p:pic>
      <p:pic>
        <p:nvPicPr>
          <p:cNvPr id="3" name="Picture 2">
            <a:extLst>
              <a:ext uri="{FF2B5EF4-FFF2-40B4-BE49-F238E27FC236}">
                <a16:creationId xmlns:a16="http://schemas.microsoft.com/office/drawing/2014/main" id="{13ECFDA7-45E6-7E2B-3952-084EBC1E10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69407" y="29950"/>
            <a:ext cx="1326943" cy="1263481"/>
          </a:xfrm>
          <a:prstGeom prst="rect">
            <a:avLst/>
          </a:prstGeom>
        </p:spPr>
      </p:pic>
      <p:pic>
        <p:nvPicPr>
          <p:cNvPr id="4" name="Picture 3">
            <a:extLst>
              <a:ext uri="{FF2B5EF4-FFF2-40B4-BE49-F238E27FC236}">
                <a16:creationId xmlns:a16="http://schemas.microsoft.com/office/drawing/2014/main" id="{BD997B87-3662-1DBB-854F-385B6B69AB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1148" y="282400"/>
            <a:ext cx="923889" cy="879703"/>
          </a:xfrm>
          <a:prstGeom prst="rect">
            <a:avLst/>
          </a:prstGeom>
        </p:spPr>
      </p:pic>
      <p:pic>
        <p:nvPicPr>
          <p:cNvPr id="5" name="Picture 4">
            <a:extLst>
              <a:ext uri="{FF2B5EF4-FFF2-40B4-BE49-F238E27FC236}">
                <a16:creationId xmlns:a16="http://schemas.microsoft.com/office/drawing/2014/main" id="{13ECFDA7-45E6-7E2B-3952-084EBC1E10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69407" y="29950"/>
            <a:ext cx="1326943" cy="1263481"/>
          </a:xfrm>
          <a:prstGeom prst="rect">
            <a:avLst/>
          </a:prstGeom>
        </p:spPr>
      </p:pic>
      <p:sp>
        <p:nvSpPr>
          <p:cNvPr id="6" name="TextBox 5"/>
          <p:cNvSpPr txBox="1"/>
          <p:nvPr/>
        </p:nvSpPr>
        <p:spPr>
          <a:xfrm>
            <a:off x="1841402" y="2906788"/>
            <a:ext cx="8928005" cy="1015663"/>
          </a:xfrm>
          <a:prstGeom prst="rect">
            <a:avLst/>
          </a:prstGeom>
          <a:noFill/>
        </p:spPr>
        <p:txBody>
          <a:bodyPr wrap="square" rtlCol="0">
            <a:spAutoFit/>
          </a:bodyPr>
          <a:lstStyle/>
          <a:p>
            <a:pPr algn="ctr"/>
            <a:r>
              <a:rPr lang="en-IN" sz="6000" dirty="0" smtClean="0">
                <a:latin typeface="Arial Rounded MT Bold" panose="020F0704030504030204" pitchFamily="34" charset="0"/>
              </a:rPr>
              <a:t>DATABASE  DESIGN </a:t>
            </a:r>
            <a:endParaRPr lang="en-IN" sz="6000" dirty="0">
              <a:latin typeface="Arial Rounded MT Bold" panose="020F0704030504030204" pitchFamily="34" charset="0"/>
            </a:endParaRPr>
          </a:p>
        </p:txBody>
      </p:sp>
      <p:sp>
        <p:nvSpPr>
          <p:cNvPr id="7" name="TextBox 6"/>
          <p:cNvSpPr txBox="1"/>
          <p:nvPr/>
        </p:nvSpPr>
        <p:spPr>
          <a:xfrm>
            <a:off x="3208450" y="4223974"/>
            <a:ext cx="11220050" cy="1323439"/>
          </a:xfrm>
          <a:prstGeom prst="rect">
            <a:avLst/>
          </a:prstGeom>
          <a:noFill/>
        </p:spPr>
        <p:txBody>
          <a:bodyPr wrap="square" rtlCol="0">
            <a:spAutoFit/>
          </a:bodyPr>
          <a:lstStyle/>
          <a:p>
            <a:r>
              <a:rPr lang="en-IN" sz="1600" dirty="0" smtClean="0">
                <a:latin typeface="Arial Rounded MT Bold" panose="020F0704030504030204" pitchFamily="34" charset="0"/>
              </a:rPr>
              <a:t>( DEPARTMENT OF COMPUTER SCIENCE AND ENGINEERING </a:t>
            </a:r>
            <a:r>
              <a:rPr lang="en-IN" sz="1600" dirty="0" smtClean="0">
                <a:latin typeface="Arial Rounded MT Bold" panose="020F0704030504030204" pitchFamily="34" charset="0"/>
              </a:rPr>
              <a:t>)</a:t>
            </a:r>
          </a:p>
          <a:p>
            <a:endParaRPr lang="en-IN" sz="1600" dirty="0">
              <a:latin typeface="Arial Rounded MT Bold" panose="020F0704030504030204" pitchFamily="34" charset="0"/>
            </a:endParaRPr>
          </a:p>
          <a:p>
            <a:endParaRPr lang="en-IN" sz="1600" dirty="0" smtClean="0">
              <a:latin typeface="Arial Rounded MT Bold" panose="020F0704030504030204" pitchFamily="34" charset="0"/>
            </a:endParaRPr>
          </a:p>
          <a:p>
            <a:endParaRPr lang="en-IN" sz="1600" dirty="0">
              <a:latin typeface="Arial Rounded MT Bold" panose="020F0704030504030204" pitchFamily="34" charset="0"/>
            </a:endParaRPr>
          </a:p>
          <a:p>
            <a:r>
              <a:rPr lang="en-IN" sz="1600" dirty="0" smtClean="0">
                <a:latin typeface="Arial Rounded MT Bold" panose="020F0704030504030204" pitchFamily="34" charset="0"/>
              </a:rPr>
              <a:t>TOPIC : NORMALIZATION , First normal form and Second normal form</a:t>
            </a:r>
            <a:endParaRPr lang="en-IN" sz="1600" dirty="0">
              <a:latin typeface="Arial Rounded MT Bold" panose="020F0704030504030204" pitchFamily="34" charset="0"/>
            </a:endParaRPr>
          </a:p>
        </p:txBody>
      </p:sp>
      <p:sp>
        <p:nvSpPr>
          <p:cNvPr id="8" name="Rectangle 7"/>
          <p:cNvSpPr/>
          <p:nvPr/>
        </p:nvSpPr>
        <p:spPr>
          <a:xfrm>
            <a:off x="3028947" y="1281827"/>
            <a:ext cx="6096000" cy="1323439"/>
          </a:xfrm>
          <a:prstGeom prst="rect">
            <a:avLst/>
          </a:prstGeom>
        </p:spPr>
        <p:txBody>
          <a:bodyPr>
            <a:spAutoFit/>
          </a:bodyPr>
          <a:lstStyle/>
          <a:p>
            <a:pPr algn="ctr"/>
            <a:r>
              <a:rPr lang="en-IN" sz="8000" dirty="0" smtClean="0">
                <a:latin typeface="Arial Rounded MT Bold" panose="020F0704030504030204" pitchFamily="34" charset="0"/>
              </a:rPr>
              <a:t>UNIT 3</a:t>
            </a:r>
            <a:endParaRPr lang="en-IN" sz="8000" dirty="0">
              <a:latin typeface="Arial Rounded MT Bold" panose="020F0704030504030204" pitchFamily="34" charset="0"/>
            </a:endParaRPr>
          </a:p>
        </p:txBody>
      </p:sp>
    </p:spTree>
    <p:extLst>
      <p:ext uri="{BB962C8B-B14F-4D97-AF65-F5344CB8AC3E}">
        <p14:creationId xmlns:p14="http://schemas.microsoft.com/office/powerpoint/2010/main" val="1120095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46716" y="721351"/>
            <a:ext cx="7353300" cy="584775"/>
          </a:xfrm>
          <a:prstGeom prst="rect">
            <a:avLst/>
          </a:prstGeom>
          <a:noFill/>
        </p:spPr>
        <p:txBody>
          <a:bodyPr wrap="square" rtlCol="0">
            <a:spAutoFit/>
          </a:bodyPr>
          <a:lstStyle/>
          <a:p>
            <a:r>
              <a:rPr lang="en-IN" sz="3200" dirty="0" smtClean="0">
                <a:latin typeface="Arial Rounded MT Bold" panose="020F0704030504030204" pitchFamily="34" charset="0"/>
              </a:rPr>
              <a:t>NORMALIZATION</a:t>
            </a:r>
            <a:endParaRPr lang="en-IN" sz="3200" dirty="0">
              <a:latin typeface="Arial Rounded MT Bold" panose="020F0704030504030204" pitchFamily="34" charset="0"/>
            </a:endParaRPr>
          </a:p>
        </p:txBody>
      </p:sp>
      <p:pic>
        <p:nvPicPr>
          <p:cNvPr id="3" name="Picture 2">
            <a:extLst>
              <a:ext uri="{FF2B5EF4-FFF2-40B4-BE49-F238E27FC236}">
                <a16:creationId xmlns:a16="http://schemas.microsoft.com/office/drawing/2014/main" id="{BD997B87-3662-1DBB-854F-385B6B69AB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9788" y="426423"/>
            <a:ext cx="923889" cy="879703"/>
          </a:xfrm>
          <a:prstGeom prst="rect">
            <a:avLst/>
          </a:prstGeom>
        </p:spPr>
      </p:pic>
      <p:pic>
        <p:nvPicPr>
          <p:cNvPr id="4" name="Picture 3">
            <a:extLst>
              <a:ext uri="{FF2B5EF4-FFF2-40B4-BE49-F238E27FC236}">
                <a16:creationId xmlns:a16="http://schemas.microsoft.com/office/drawing/2014/main" id="{13ECFDA7-45E6-7E2B-3952-084EBC1E10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25857" y="80219"/>
            <a:ext cx="1513804" cy="1441405"/>
          </a:xfrm>
          <a:prstGeom prst="rect">
            <a:avLst/>
          </a:prstGeom>
        </p:spPr>
      </p:pic>
      <p:sp>
        <p:nvSpPr>
          <p:cNvPr id="7" name="Rectangle 6"/>
          <p:cNvSpPr/>
          <p:nvPr/>
        </p:nvSpPr>
        <p:spPr>
          <a:xfrm>
            <a:off x="2351963" y="1958590"/>
            <a:ext cx="6819331" cy="369332"/>
          </a:xfrm>
          <a:prstGeom prst="rect">
            <a:avLst/>
          </a:prstGeom>
        </p:spPr>
        <p:txBody>
          <a:bodyPr wrap="square">
            <a:spAutoFit/>
          </a:bodyPr>
          <a:lstStyle/>
          <a:p>
            <a:pPr algn="just"/>
            <a:endParaRPr lang="en-US" b="0" i="0" dirty="0">
              <a:solidFill>
                <a:srgbClr val="333333"/>
              </a:solidFill>
              <a:effectLst/>
            </a:endParaRPr>
          </a:p>
        </p:txBody>
      </p:sp>
      <p:sp>
        <p:nvSpPr>
          <p:cNvPr id="5" name="Rectangle 4"/>
          <p:cNvSpPr/>
          <p:nvPr/>
        </p:nvSpPr>
        <p:spPr>
          <a:xfrm>
            <a:off x="1039090" y="2143256"/>
            <a:ext cx="10487891" cy="1200329"/>
          </a:xfrm>
          <a:prstGeom prst="rect">
            <a:avLst/>
          </a:prstGeom>
        </p:spPr>
        <p:txBody>
          <a:bodyPr wrap="square">
            <a:spAutoFit/>
          </a:bodyPr>
          <a:lstStyle/>
          <a:p>
            <a:r>
              <a:rPr lang="en-US" b="1" dirty="0">
                <a:solidFill>
                  <a:srgbClr val="273239"/>
                </a:solidFill>
                <a:latin typeface="urw-din"/>
              </a:rPr>
              <a:t>Normalization</a:t>
            </a:r>
            <a:r>
              <a:rPr lang="en-US" dirty="0">
                <a:solidFill>
                  <a:srgbClr val="273239"/>
                </a:solidFill>
                <a:latin typeface="urw-din"/>
              </a:rPr>
              <a:t> is the process of minimizing </a:t>
            </a:r>
            <a:r>
              <a:rPr lang="en-US" b="1" dirty="0">
                <a:solidFill>
                  <a:srgbClr val="273239"/>
                </a:solidFill>
                <a:latin typeface="urw-din"/>
              </a:rPr>
              <a:t>redundancy</a:t>
            </a:r>
            <a:r>
              <a:rPr lang="en-US" dirty="0">
                <a:solidFill>
                  <a:srgbClr val="273239"/>
                </a:solidFill>
                <a:latin typeface="urw-din"/>
              </a:rPr>
              <a:t> from a relation or set of relations. Redundancy in relation may cause insertion, deletion, and update anomalies. So, it helps to minimize the redundancy in relations. </a:t>
            </a:r>
            <a:r>
              <a:rPr lang="en-US" b="1" dirty="0">
                <a:solidFill>
                  <a:srgbClr val="273239"/>
                </a:solidFill>
                <a:latin typeface="urw-din"/>
              </a:rPr>
              <a:t>Normal forms</a:t>
            </a:r>
            <a:r>
              <a:rPr lang="en-US" dirty="0">
                <a:solidFill>
                  <a:srgbClr val="273239"/>
                </a:solidFill>
                <a:latin typeface="urw-din"/>
              </a:rPr>
              <a:t> are used to eliminate or reduce redundancy in database tables.</a:t>
            </a:r>
            <a:endParaRPr lang="en-IN" dirty="0"/>
          </a:p>
        </p:txBody>
      </p:sp>
      <p:sp>
        <p:nvSpPr>
          <p:cNvPr id="6" name="Rectangle 5"/>
          <p:cNvSpPr/>
          <p:nvPr/>
        </p:nvSpPr>
        <p:spPr>
          <a:xfrm>
            <a:off x="3860030" y="3793767"/>
            <a:ext cx="8079631" cy="2308324"/>
          </a:xfrm>
          <a:prstGeom prst="rect">
            <a:avLst/>
          </a:prstGeom>
        </p:spPr>
        <p:txBody>
          <a:bodyPr wrap="square">
            <a:spAutoFit/>
          </a:bodyPr>
          <a:lstStyle/>
          <a:p>
            <a:r>
              <a:rPr lang="en-US" dirty="0" smtClean="0">
                <a:solidFill>
                  <a:srgbClr val="273239"/>
                </a:solidFill>
                <a:latin typeface="urw-din"/>
              </a:rPr>
              <a:t>TYPES OF NORMAL FORMS:</a:t>
            </a:r>
          </a:p>
          <a:p>
            <a:endParaRPr lang="en-US" dirty="0" smtClean="0">
              <a:solidFill>
                <a:srgbClr val="273239"/>
              </a:solidFill>
              <a:latin typeface="urw-din"/>
            </a:endParaRPr>
          </a:p>
          <a:p>
            <a:pPr marL="342900" indent="-342900">
              <a:buAutoNum type="arabicPeriod"/>
            </a:pPr>
            <a:r>
              <a:rPr lang="en-US" dirty="0" smtClean="0">
                <a:solidFill>
                  <a:srgbClr val="273239"/>
                </a:solidFill>
                <a:latin typeface="urw-din"/>
              </a:rPr>
              <a:t>FIRST NORMAL FORM</a:t>
            </a:r>
          </a:p>
          <a:p>
            <a:pPr marL="342900" indent="-342900">
              <a:buAutoNum type="arabicPeriod"/>
            </a:pPr>
            <a:r>
              <a:rPr lang="en-US" dirty="0" smtClean="0">
                <a:solidFill>
                  <a:srgbClr val="273239"/>
                </a:solidFill>
                <a:latin typeface="urw-din"/>
              </a:rPr>
              <a:t>SECOND NORMAL FORM</a:t>
            </a:r>
          </a:p>
          <a:p>
            <a:pPr marL="342900" indent="-342900">
              <a:buAutoNum type="arabicPeriod"/>
            </a:pPr>
            <a:r>
              <a:rPr lang="en-US" dirty="0" smtClean="0">
                <a:solidFill>
                  <a:srgbClr val="273239"/>
                </a:solidFill>
                <a:latin typeface="urw-din"/>
              </a:rPr>
              <a:t>THIRD NORMAL FORM</a:t>
            </a:r>
          </a:p>
          <a:p>
            <a:pPr marL="342900" indent="-342900">
              <a:buAutoNum type="arabicPeriod"/>
            </a:pPr>
            <a:r>
              <a:rPr lang="en-US" dirty="0" smtClean="0">
                <a:solidFill>
                  <a:srgbClr val="273239"/>
                </a:solidFill>
                <a:latin typeface="urw-din"/>
              </a:rPr>
              <a:t>BCNF FORM</a:t>
            </a:r>
          </a:p>
          <a:p>
            <a:pPr marL="342900" indent="-342900">
              <a:buAutoNum type="arabicPeriod"/>
            </a:pPr>
            <a:r>
              <a:rPr lang="en-US" dirty="0" smtClean="0">
                <a:solidFill>
                  <a:srgbClr val="273239"/>
                </a:solidFill>
                <a:latin typeface="urw-din"/>
              </a:rPr>
              <a:t>FOURTH NORMAL FORM</a:t>
            </a:r>
          </a:p>
          <a:p>
            <a:pPr marL="342900" indent="-342900">
              <a:buAutoNum type="arabicPeriod"/>
            </a:pPr>
            <a:r>
              <a:rPr lang="en-US" dirty="0" smtClean="0">
                <a:solidFill>
                  <a:srgbClr val="273239"/>
                </a:solidFill>
                <a:latin typeface="urw-din"/>
              </a:rPr>
              <a:t>FIFTH NORMAL FORM</a:t>
            </a:r>
          </a:p>
        </p:txBody>
      </p:sp>
    </p:spTree>
    <p:extLst>
      <p:ext uri="{BB962C8B-B14F-4D97-AF65-F5344CB8AC3E}">
        <p14:creationId xmlns:p14="http://schemas.microsoft.com/office/powerpoint/2010/main" val="848968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D997B87-3662-1DBB-854F-385B6B69AB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9788" y="426423"/>
            <a:ext cx="923889" cy="879703"/>
          </a:xfrm>
          <a:prstGeom prst="rect">
            <a:avLst/>
          </a:prstGeom>
        </p:spPr>
      </p:pic>
      <p:pic>
        <p:nvPicPr>
          <p:cNvPr id="4" name="Picture 3">
            <a:extLst>
              <a:ext uri="{FF2B5EF4-FFF2-40B4-BE49-F238E27FC236}">
                <a16:creationId xmlns:a16="http://schemas.microsoft.com/office/drawing/2014/main" id="{13ECFDA7-45E6-7E2B-3952-084EBC1E10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25857" y="80219"/>
            <a:ext cx="1513804" cy="1441405"/>
          </a:xfrm>
          <a:prstGeom prst="rect">
            <a:avLst/>
          </a:prstGeom>
        </p:spPr>
      </p:pic>
      <p:pic>
        <p:nvPicPr>
          <p:cNvPr id="3075" name="Picture 3" descr="DBMS Normalizati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3677" y="1521624"/>
            <a:ext cx="8840941" cy="42790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92496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32350" y="1719386"/>
            <a:ext cx="10256086" cy="1477328"/>
          </a:xfrm>
          <a:prstGeom prst="rect">
            <a:avLst/>
          </a:prstGeom>
        </p:spPr>
        <p:txBody>
          <a:bodyPr wrap="square">
            <a:spAutoFit/>
          </a:bodyPr>
          <a:lstStyle/>
          <a:p>
            <a:pPr fontAlgn="base"/>
            <a:r>
              <a:rPr lang="en-US" b="1" dirty="0"/>
              <a:t>1. First Normal Form –</a:t>
            </a:r>
          </a:p>
          <a:p>
            <a:pPr fontAlgn="base"/>
            <a:r>
              <a:rPr lang="en-US" dirty="0"/>
              <a:t>If a relation contain composite or multi-valued attribute, it violates first normal form or a relation is in first normal form if it does not contain any composite or multi-valued attribute. A relation is in first normal form if every attribute in that relation is </a:t>
            </a:r>
            <a:r>
              <a:rPr lang="en-US" b="1" dirty="0"/>
              <a:t>singled valued attribute</a:t>
            </a:r>
            <a:r>
              <a:rPr lang="en-US" dirty="0"/>
              <a:t>.</a:t>
            </a:r>
          </a:p>
          <a:p>
            <a:pPr>
              <a:buFont typeface="Arial" panose="020B0604020202020204" pitchFamily="34" charset="0"/>
              <a:buChar char="•"/>
            </a:pPr>
            <a:endParaRPr lang="en-US" b="0" i="0" dirty="0">
              <a:solidFill>
                <a:srgbClr val="000000"/>
              </a:solidFill>
              <a:effectLst/>
              <a:latin typeface="inter-regular"/>
            </a:endParaRPr>
          </a:p>
        </p:txBody>
      </p:sp>
      <p:pic>
        <p:nvPicPr>
          <p:cNvPr id="4" name="Picture 3">
            <a:extLst>
              <a:ext uri="{FF2B5EF4-FFF2-40B4-BE49-F238E27FC236}">
                <a16:creationId xmlns:a16="http://schemas.microsoft.com/office/drawing/2014/main" id="{BD997B87-3662-1DBB-854F-385B6B69AB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9788" y="426423"/>
            <a:ext cx="923889" cy="879703"/>
          </a:xfrm>
          <a:prstGeom prst="rect">
            <a:avLst/>
          </a:prstGeom>
        </p:spPr>
      </p:pic>
      <p:pic>
        <p:nvPicPr>
          <p:cNvPr id="5" name="Picture 4">
            <a:extLst>
              <a:ext uri="{FF2B5EF4-FFF2-40B4-BE49-F238E27FC236}">
                <a16:creationId xmlns:a16="http://schemas.microsoft.com/office/drawing/2014/main" id="{13ECFDA7-45E6-7E2B-3952-084EBC1E10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25857" y="80219"/>
            <a:ext cx="1513804" cy="1441405"/>
          </a:xfrm>
          <a:prstGeom prst="rect">
            <a:avLst/>
          </a:prstGeom>
        </p:spPr>
      </p:pic>
      <p:pic>
        <p:nvPicPr>
          <p:cNvPr id="1026" name="Picture 2" descr="https://media.geeksforgeeks.org/wp-content/cdn-uploads/20210115105301/1239.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3749" y="3196714"/>
            <a:ext cx="7562850" cy="324802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8423564" y="3609974"/>
            <a:ext cx="3616036" cy="1754326"/>
          </a:xfrm>
          <a:prstGeom prst="rect">
            <a:avLst/>
          </a:prstGeom>
        </p:spPr>
        <p:txBody>
          <a:bodyPr wrap="square">
            <a:spAutoFit/>
          </a:bodyPr>
          <a:lstStyle/>
          <a:p>
            <a:pPr algn="just"/>
            <a:r>
              <a:rPr lang="en-US" dirty="0"/>
              <a:t>EG:</a:t>
            </a:r>
          </a:p>
          <a:p>
            <a:pPr algn="just"/>
            <a:r>
              <a:rPr lang="en-US" dirty="0"/>
              <a:t>Relation STUDENT in table 1 is not in 1NF because of multi-valued attribute STUD_PHONE. Its decomposition into 1NF has been shown in table 2.</a:t>
            </a:r>
          </a:p>
        </p:txBody>
      </p:sp>
    </p:spTree>
    <p:extLst>
      <p:ext uri="{BB962C8B-B14F-4D97-AF65-F5344CB8AC3E}">
        <p14:creationId xmlns:p14="http://schemas.microsoft.com/office/powerpoint/2010/main" val="2157117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D997B87-3662-1DBB-854F-385B6B69AB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9788" y="426423"/>
            <a:ext cx="923889" cy="879703"/>
          </a:xfrm>
          <a:prstGeom prst="rect">
            <a:avLst/>
          </a:prstGeom>
        </p:spPr>
      </p:pic>
      <p:pic>
        <p:nvPicPr>
          <p:cNvPr id="3" name="Picture 2">
            <a:extLst>
              <a:ext uri="{FF2B5EF4-FFF2-40B4-BE49-F238E27FC236}">
                <a16:creationId xmlns:a16="http://schemas.microsoft.com/office/drawing/2014/main" id="{13ECFDA7-45E6-7E2B-3952-084EBC1E10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25857" y="80219"/>
            <a:ext cx="1513804" cy="1441405"/>
          </a:xfrm>
          <a:prstGeom prst="rect">
            <a:avLst/>
          </a:prstGeom>
        </p:spPr>
      </p:pic>
      <p:sp>
        <p:nvSpPr>
          <p:cNvPr id="5" name="Rectangle 4"/>
          <p:cNvSpPr/>
          <p:nvPr/>
        </p:nvSpPr>
        <p:spPr>
          <a:xfrm>
            <a:off x="1301732" y="1763326"/>
            <a:ext cx="9497800" cy="646331"/>
          </a:xfrm>
          <a:prstGeom prst="rect">
            <a:avLst/>
          </a:prstGeom>
        </p:spPr>
        <p:txBody>
          <a:bodyPr wrap="square">
            <a:spAutoFit/>
          </a:bodyPr>
          <a:lstStyle/>
          <a:p>
            <a:pPr algn="just"/>
            <a:r>
              <a:rPr lang="en-US" dirty="0" smtClean="0"/>
              <a:t> </a:t>
            </a:r>
            <a:endParaRPr lang="en-US" b="0" i="0" dirty="0">
              <a:solidFill>
                <a:srgbClr val="000000"/>
              </a:solidFill>
              <a:effectLst/>
            </a:endParaRPr>
          </a:p>
          <a:p>
            <a:pPr algn="just"/>
            <a:endParaRPr lang="en-US" b="0" i="0" dirty="0">
              <a:solidFill>
                <a:srgbClr val="000000"/>
              </a:solidFill>
              <a:effectLst/>
            </a:endParaRPr>
          </a:p>
        </p:txBody>
      </p:sp>
      <p:pic>
        <p:nvPicPr>
          <p:cNvPr id="7" name="Picture 6"/>
          <p:cNvPicPr>
            <a:picLocks noChangeAspect="1"/>
          </p:cNvPicPr>
          <p:nvPr/>
        </p:nvPicPr>
        <p:blipFill rotWithShape="1">
          <a:blip r:embed="rId4"/>
          <a:srcRect l="20555" t="12933" r="31223" b="16683"/>
          <a:stretch/>
        </p:blipFill>
        <p:spPr>
          <a:xfrm>
            <a:off x="2447778" y="800921"/>
            <a:ext cx="6274191" cy="5148776"/>
          </a:xfrm>
          <a:prstGeom prst="rect">
            <a:avLst/>
          </a:prstGeom>
        </p:spPr>
      </p:pic>
    </p:spTree>
    <p:extLst>
      <p:ext uri="{BB962C8B-B14F-4D97-AF65-F5344CB8AC3E}">
        <p14:creationId xmlns:p14="http://schemas.microsoft.com/office/powerpoint/2010/main" val="3541572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D997B87-3662-1DBB-854F-385B6B69AB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9788" y="426423"/>
            <a:ext cx="923889" cy="879703"/>
          </a:xfrm>
          <a:prstGeom prst="rect">
            <a:avLst/>
          </a:prstGeom>
        </p:spPr>
      </p:pic>
      <p:pic>
        <p:nvPicPr>
          <p:cNvPr id="3" name="Picture 2">
            <a:extLst>
              <a:ext uri="{FF2B5EF4-FFF2-40B4-BE49-F238E27FC236}">
                <a16:creationId xmlns:a16="http://schemas.microsoft.com/office/drawing/2014/main" id="{13ECFDA7-45E6-7E2B-3952-084EBC1E10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25857" y="80219"/>
            <a:ext cx="1513804" cy="1441405"/>
          </a:xfrm>
          <a:prstGeom prst="rect">
            <a:avLst/>
          </a:prstGeom>
        </p:spPr>
      </p:pic>
      <p:sp>
        <p:nvSpPr>
          <p:cNvPr id="23" name="Rectangle 22"/>
          <p:cNvSpPr/>
          <p:nvPr/>
        </p:nvSpPr>
        <p:spPr>
          <a:xfrm>
            <a:off x="535901" y="5841857"/>
            <a:ext cx="6096000" cy="646331"/>
          </a:xfrm>
          <a:prstGeom prst="rect">
            <a:avLst/>
          </a:prstGeom>
        </p:spPr>
        <p:txBody>
          <a:bodyPr>
            <a:spAutoFit/>
          </a:bodyPr>
          <a:lstStyle/>
          <a:p>
            <a:endParaRPr lang="en-IN" dirty="0">
              <a:latin typeface="Arial Rounded MT Bold" panose="020F0704030504030204" pitchFamily="34" charset="0"/>
            </a:endParaRPr>
          </a:p>
          <a:p>
            <a:endParaRPr lang="en-IN" dirty="0">
              <a:latin typeface="Arial Rounded MT Bold" panose="020F0704030504030204" pitchFamily="34" charset="0"/>
            </a:endParaRPr>
          </a:p>
        </p:txBody>
      </p:sp>
      <p:sp>
        <p:nvSpPr>
          <p:cNvPr id="4" name="Rectangle 3"/>
          <p:cNvSpPr/>
          <p:nvPr/>
        </p:nvSpPr>
        <p:spPr>
          <a:xfrm>
            <a:off x="1986698" y="2419830"/>
            <a:ext cx="8542756" cy="2308324"/>
          </a:xfrm>
          <a:prstGeom prst="rect">
            <a:avLst/>
          </a:prstGeom>
        </p:spPr>
        <p:txBody>
          <a:bodyPr wrap="square">
            <a:spAutoFit/>
          </a:bodyPr>
          <a:lstStyle/>
          <a:p>
            <a:pPr fontAlgn="base"/>
            <a:r>
              <a:rPr lang="en-US" b="1" dirty="0"/>
              <a:t>2. Second Normal Form –</a:t>
            </a:r>
          </a:p>
          <a:p>
            <a:pPr fontAlgn="base"/>
            <a:r>
              <a:rPr lang="en-US" dirty="0"/>
              <a:t>To be in second normal form, a relation must be in first normal form and relation must not contain any partial dependency. A relation is in 2NF if it has </a:t>
            </a:r>
            <a:r>
              <a:rPr lang="en-US" b="1" dirty="0"/>
              <a:t>No Partial Dependency, </a:t>
            </a:r>
            <a:r>
              <a:rPr lang="en-US" dirty="0"/>
              <a:t>i.e.</a:t>
            </a:r>
            <a:r>
              <a:rPr lang="en-US" b="1" dirty="0"/>
              <a:t>, </a:t>
            </a:r>
            <a:r>
              <a:rPr lang="en-US" dirty="0"/>
              <a:t>no non-prime attribute (attributes which are not part of any candidate key) is dependent on any proper subset of any candidate key of the table.</a:t>
            </a:r>
          </a:p>
          <a:p>
            <a:pPr fontAlgn="base"/>
            <a:r>
              <a:rPr lang="en-US" b="1" dirty="0"/>
              <a:t>Partial Dependency –</a:t>
            </a:r>
            <a:r>
              <a:rPr lang="en-US" dirty="0"/>
              <a:t> If the proper subset of candidate key determines non-prime attribute, it is called partial dependency.</a:t>
            </a:r>
          </a:p>
          <a:p>
            <a:pPr fontAlgn="base"/>
            <a:endParaRPr lang="en-US" dirty="0"/>
          </a:p>
        </p:txBody>
      </p:sp>
    </p:spTree>
    <p:extLst>
      <p:ext uri="{BB962C8B-B14F-4D97-AF65-F5344CB8AC3E}">
        <p14:creationId xmlns:p14="http://schemas.microsoft.com/office/powerpoint/2010/main" val="2301610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D997B87-3662-1DBB-854F-385B6B69AB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9788" y="426423"/>
            <a:ext cx="923889" cy="879703"/>
          </a:xfrm>
          <a:prstGeom prst="rect">
            <a:avLst/>
          </a:prstGeom>
        </p:spPr>
      </p:pic>
      <p:pic>
        <p:nvPicPr>
          <p:cNvPr id="5" name="Picture 4">
            <a:extLst>
              <a:ext uri="{FF2B5EF4-FFF2-40B4-BE49-F238E27FC236}">
                <a16:creationId xmlns:a16="http://schemas.microsoft.com/office/drawing/2014/main" id="{13ECFDA7-45E6-7E2B-3952-084EBC1E10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25857" y="80219"/>
            <a:ext cx="1513804" cy="1441405"/>
          </a:xfrm>
          <a:prstGeom prst="rect">
            <a:avLst/>
          </a:prstGeom>
        </p:spPr>
      </p:pic>
      <p:pic>
        <p:nvPicPr>
          <p:cNvPr id="6" name="Picture 5"/>
          <p:cNvPicPr>
            <a:picLocks noChangeAspect="1"/>
          </p:cNvPicPr>
          <p:nvPr/>
        </p:nvPicPr>
        <p:blipFill rotWithShape="1">
          <a:blip r:embed="rId4"/>
          <a:srcRect l="19299" t="14737" r="26187" b="55334"/>
          <a:stretch/>
        </p:blipFill>
        <p:spPr>
          <a:xfrm>
            <a:off x="2336079" y="1306126"/>
            <a:ext cx="6934530" cy="2140459"/>
          </a:xfrm>
          <a:prstGeom prst="rect">
            <a:avLst/>
          </a:prstGeom>
        </p:spPr>
      </p:pic>
      <p:sp>
        <p:nvSpPr>
          <p:cNvPr id="7" name="Rectangle 6"/>
          <p:cNvSpPr/>
          <p:nvPr/>
        </p:nvSpPr>
        <p:spPr>
          <a:xfrm>
            <a:off x="1510146" y="4145616"/>
            <a:ext cx="10429515" cy="2031325"/>
          </a:xfrm>
          <a:prstGeom prst="rect">
            <a:avLst/>
          </a:prstGeom>
        </p:spPr>
        <p:txBody>
          <a:bodyPr wrap="square">
            <a:spAutoFit/>
          </a:bodyPr>
          <a:lstStyle/>
          <a:p>
            <a:r>
              <a:rPr lang="en-US" sz="1400" dirty="0">
                <a:solidFill>
                  <a:srgbClr val="273239"/>
                </a:solidFill>
                <a:latin typeface="urw-din"/>
              </a:rPr>
              <a:t>Here,</a:t>
            </a:r>
            <a:r>
              <a:rPr lang="en-US" sz="1400" dirty="0"/>
              <a:t/>
            </a:r>
            <a:br>
              <a:rPr lang="en-US" sz="1400" dirty="0"/>
            </a:br>
            <a:r>
              <a:rPr lang="en-US" sz="1400" dirty="0">
                <a:solidFill>
                  <a:srgbClr val="273239"/>
                </a:solidFill>
                <a:latin typeface="urw-din"/>
              </a:rPr>
              <a:t>COURSE_FEE cannot alone decide the value of COURSE_NO or STUD_NO;</a:t>
            </a:r>
            <a:r>
              <a:rPr lang="en-US" sz="1400" dirty="0"/>
              <a:t/>
            </a:r>
            <a:br>
              <a:rPr lang="en-US" sz="1400" dirty="0"/>
            </a:br>
            <a:r>
              <a:rPr lang="en-US" sz="1400" dirty="0">
                <a:solidFill>
                  <a:srgbClr val="273239"/>
                </a:solidFill>
                <a:latin typeface="urw-din"/>
              </a:rPr>
              <a:t>COURSE_FEE together with STUD_NO cannot decide the value of COURSE_NO;</a:t>
            </a:r>
            <a:r>
              <a:rPr lang="en-US" sz="1400" dirty="0"/>
              <a:t/>
            </a:r>
            <a:br>
              <a:rPr lang="en-US" sz="1400" dirty="0"/>
            </a:br>
            <a:r>
              <a:rPr lang="en-US" sz="1400" dirty="0">
                <a:solidFill>
                  <a:srgbClr val="273239"/>
                </a:solidFill>
                <a:latin typeface="urw-din"/>
              </a:rPr>
              <a:t>COURSE_FEE together with COURSE_NO cannot decide the value of STUD_NO;</a:t>
            </a:r>
            <a:r>
              <a:rPr lang="en-US" sz="1400" dirty="0"/>
              <a:t/>
            </a:r>
            <a:br>
              <a:rPr lang="en-US" sz="1400" dirty="0"/>
            </a:br>
            <a:r>
              <a:rPr lang="en-US" sz="1400" dirty="0">
                <a:solidFill>
                  <a:srgbClr val="273239"/>
                </a:solidFill>
                <a:latin typeface="urw-din"/>
              </a:rPr>
              <a:t>Hence,</a:t>
            </a:r>
            <a:r>
              <a:rPr lang="en-US" sz="1400" dirty="0"/>
              <a:t/>
            </a:r>
            <a:br>
              <a:rPr lang="en-US" sz="1400" dirty="0"/>
            </a:br>
            <a:r>
              <a:rPr lang="en-US" sz="1400" dirty="0">
                <a:solidFill>
                  <a:srgbClr val="273239"/>
                </a:solidFill>
                <a:latin typeface="urw-din"/>
              </a:rPr>
              <a:t>COURSE_FEE would be a non-prime attribute, as it does not belong to the one only candidate key {STUD_NO, COURSE_NO} ;</a:t>
            </a:r>
            <a:r>
              <a:rPr lang="en-US" sz="1400" dirty="0"/>
              <a:t/>
            </a:r>
            <a:br>
              <a:rPr lang="en-US" sz="1400" dirty="0"/>
            </a:br>
            <a:r>
              <a:rPr lang="en-US" sz="1400" dirty="0">
                <a:solidFill>
                  <a:srgbClr val="273239"/>
                </a:solidFill>
                <a:latin typeface="urw-din"/>
              </a:rPr>
              <a:t>But, COURSE_NO -&gt; COURSE_FEE, i.e., COURSE_FEE is dependent on COURSE_NO, which is a proper subset of the candidate key. Non-prime attribute COURSE_FEE is dependent on a proper subset of the candidate key, which is a partial dependency and so this relation is not in 2NF.</a:t>
            </a:r>
            <a:endParaRPr lang="en-IN" sz="1400" dirty="0"/>
          </a:p>
        </p:txBody>
      </p:sp>
    </p:spTree>
    <p:extLst>
      <p:ext uri="{BB962C8B-B14F-4D97-AF65-F5344CB8AC3E}">
        <p14:creationId xmlns:p14="http://schemas.microsoft.com/office/powerpoint/2010/main" val="3972057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D997B87-3662-1DBB-854F-385B6B69AB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9788" y="426423"/>
            <a:ext cx="923889" cy="879703"/>
          </a:xfrm>
          <a:prstGeom prst="rect">
            <a:avLst/>
          </a:prstGeom>
        </p:spPr>
      </p:pic>
      <p:pic>
        <p:nvPicPr>
          <p:cNvPr id="4" name="Picture 3">
            <a:extLst>
              <a:ext uri="{FF2B5EF4-FFF2-40B4-BE49-F238E27FC236}">
                <a16:creationId xmlns:a16="http://schemas.microsoft.com/office/drawing/2014/main" id="{13ECFDA7-45E6-7E2B-3952-084EBC1E10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25857" y="80219"/>
            <a:ext cx="1513804" cy="1441405"/>
          </a:xfrm>
          <a:prstGeom prst="rect">
            <a:avLst/>
          </a:prstGeom>
        </p:spPr>
      </p:pic>
      <p:sp>
        <p:nvSpPr>
          <p:cNvPr id="6" name="TextBox 5"/>
          <p:cNvSpPr txBox="1"/>
          <p:nvPr/>
        </p:nvSpPr>
        <p:spPr>
          <a:xfrm>
            <a:off x="977284" y="1737851"/>
            <a:ext cx="10527779" cy="461665"/>
          </a:xfrm>
          <a:prstGeom prst="rect">
            <a:avLst/>
          </a:prstGeom>
          <a:noFill/>
        </p:spPr>
        <p:txBody>
          <a:bodyPr wrap="square" rtlCol="0">
            <a:spAutoFit/>
          </a:bodyPr>
          <a:lstStyle/>
          <a:p>
            <a:endParaRPr lang="en-IN" sz="2400" dirty="0">
              <a:latin typeface="Arial Rounded MT Bold" panose="020F0704030504030204" pitchFamily="34" charset="0"/>
            </a:endParaRPr>
          </a:p>
        </p:txBody>
      </p:sp>
      <p:pic>
        <p:nvPicPr>
          <p:cNvPr id="5" name="Picture 4"/>
          <p:cNvPicPr>
            <a:picLocks noChangeAspect="1"/>
          </p:cNvPicPr>
          <p:nvPr/>
        </p:nvPicPr>
        <p:blipFill rotWithShape="1">
          <a:blip r:embed="rId4"/>
          <a:srcRect l="19299" t="19095" r="52507" b="55334"/>
          <a:stretch/>
        </p:blipFill>
        <p:spPr>
          <a:xfrm>
            <a:off x="6414655" y="1354619"/>
            <a:ext cx="4784094" cy="2439523"/>
          </a:xfrm>
          <a:prstGeom prst="rect">
            <a:avLst/>
          </a:prstGeom>
        </p:spPr>
      </p:pic>
      <p:graphicFrame>
        <p:nvGraphicFramePr>
          <p:cNvPr id="2" name="Table 1"/>
          <p:cNvGraphicFramePr>
            <a:graphicFrameLocks noGrp="1"/>
          </p:cNvGraphicFramePr>
          <p:nvPr>
            <p:extLst/>
          </p:nvPr>
        </p:nvGraphicFramePr>
        <p:xfrm>
          <a:off x="7629374" y="4348093"/>
          <a:ext cx="3234730" cy="2194560"/>
        </p:xfrm>
        <a:graphic>
          <a:graphicData uri="http://schemas.openxmlformats.org/drawingml/2006/table">
            <a:tbl>
              <a:tblPr firstRow="1" bandRow="1"/>
              <a:tblGrid>
                <a:gridCol w="1617365">
                  <a:extLst>
                    <a:ext uri="{9D8B030D-6E8A-4147-A177-3AD203B41FA5}">
                      <a16:colId xmlns:a16="http://schemas.microsoft.com/office/drawing/2014/main" val="1929996876"/>
                    </a:ext>
                  </a:extLst>
                </a:gridCol>
                <a:gridCol w="1617365">
                  <a:extLst>
                    <a:ext uri="{9D8B030D-6E8A-4147-A177-3AD203B41FA5}">
                      <a16:colId xmlns:a16="http://schemas.microsoft.com/office/drawing/2014/main" val="549876936"/>
                    </a:ext>
                  </a:extLst>
                </a:gridCol>
              </a:tblGrid>
              <a:tr h="0">
                <a:tc>
                  <a:txBody>
                    <a:bodyPr/>
                    <a:lstStyle/>
                    <a:p>
                      <a:r>
                        <a:rPr lang="en-IN" dirty="0" smtClean="0"/>
                        <a:t>COURSE_NO</a:t>
                      </a:r>
                      <a:endParaRPr lang="en-IN" dirty="0"/>
                    </a:p>
                  </a:txBody>
                  <a:tcPr/>
                </a:tc>
                <a:tc>
                  <a:txBody>
                    <a:bodyPr/>
                    <a:lstStyle/>
                    <a:p>
                      <a:r>
                        <a:rPr lang="en-IN" dirty="0" smtClean="0"/>
                        <a:t>COURSE_FEES</a:t>
                      </a:r>
                      <a:endParaRPr lang="en-IN" dirty="0"/>
                    </a:p>
                  </a:txBody>
                  <a:tcPr/>
                </a:tc>
                <a:extLst>
                  <a:ext uri="{0D108BD9-81ED-4DB2-BD59-A6C34878D82A}">
                    <a16:rowId xmlns:a16="http://schemas.microsoft.com/office/drawing/2014/main" val="3464586447"/>
                  </a:ext>
                </a:extLst>
              </a:tr>
              <a:tr h="299346">
                <a:tc>
                  <a:txBody>
                    <a:bodyPr/>
                    <a:lstStyle/>
                    <a:p>
                      <a:r>
                        <a:rPr lang="en-IN" dirty="0" smtClean="0"/>
                        <a:t>C1</a:t>
                      </a:r>
                      <a:endParaRPr lang="en-IN" dirty="0"/>
                    </a:p>
                  </a:txBody>
                  <a:tcPr/>
                </a:tc>
                <a:tc>
                  <a:txBody>
                    <a:bodyPr/>
                    <a:lstStyle/>
                    <a:p>
                      <a:r>
                        <a:rPr lang="en-IN" dirty="0" smtClean="0"/>
                        <a:t>1000</a:t>
                      </a:r>
                      <a:endParaRPr lang="en-IN" dirty="0"/>
                    </a:p>
                  </a:txBody>
                  <a:tcPr/>
                </a:tc>
                <a:extLst>
                  <a:ext uri="{0D108BD9-81ED-4DB2-BD59-A6C34878D82A}">
                    <a16:rowId xmlns:a16="http://schemas.microsoft.com/office/drawing/2014/main" val="2593715089"/>
                  </a:ext>
                </a:extLst>
              </a:tr>
              <a:tr h="299346">
                <a:tc>
                  <a:txBody>
                    <a:bodyPr/>
                    <a:lstStyle/>
                    <a:p>
                      <a:r>
                        <a:rPr lang="en-IN" dirty="0" smtClean="0"/>
                        <a:t>C2</a:t>
                      </a:r>
                      <a:endParaRPr lang="en-IN" dirty="0"/>
                    </a:p>
                  </a:txBody>
                  <a:tcPr/>
                </a:tc>
                <a:tc>
                  <a:txBody>
                    <a:bodyPr/>
                    <a:lstStyle/>
                    <a:p>
                      <a:r>
                        <a:rPr lang="en-IN" dirty="0" smtClean="0"/>
                        <a:t>1500</a:t>
                      </a:r>
                      <a:endParaRPr lang="en-IN" dirty="0"/>
                    </a:p>
                  </a:txBody>
                  <a:tcPr/>
                </a:tc>
                <a:extLst>
                  <a:ext uri="{0D108BD9-81ED-4DB2-BD59-A6C34878D82A}">
                    <a16:rowId xmlns:a16="http://schemas.microsoft.com/office/drawing/2014/main" val="3381499929"/>
                  </a:ext>
                </a:extLst>
              </a:tr>
              <a:tr h="299346">
                <a:tc>
                  <a:txBody>
                    <a:bodyPr/>
                    <a:lstStyle/>
                    <a:p>
                      <a:r>
                        <a:rPr lang="en-IN" dirty="0" smtClean="0"/>
                        <a:t>C3</a:t>
                      </a:r>
                      <a:endParaRPr lang="en-IN" dirty="0"/>
                    </a:p>
                  </a:txBody>
                  <a:tcPr/>
                </a:tc>
                <a:tc>
                  <a:txBody>
                    <a:bodyPr/>
                    <a:lstStyle/>
                    <a:p>
                      <a:r>
                        <a:rPr lang="en-IN" dirty="0" smtClean="0"/>
                        <a:t>1000</a:t>
                      </a:r>
                      <a:endParaRPr lang="en-IN" dirty="0"/>
                    </a:p>
                  </a:txBody>
                  <a:tcPr/>
                </a:tc>
                <a:extLst>
                  <a:ext uri="{0D108BD9-81ED-4DB2-BD59-A6C34878D82A}">
                    <a16:rowId xmlns:a16="http://schemas.microsoft.com/office/drawing/2014/main" val="3512493184"/>
                  </a:ext>
                </a:extLst>
              </a:tr>
              <a:tr h="299346">
                <a:tc>
                  <a:txBody>
                    <a:bodyPr/>
                    <a:lstStyle/>
                    <a:p>
                      <a:r>
                        <a:rPr lang="en-IN" dirty="0" smtClean="0"/>
                        <a:t>C4</a:t>
                      </a:r>
                      <a:endParaRPr lang="en-IN" dirty="0"/>
                    </a:p>
                  </a:txBody>
                  <a:tcPr/>
                </a:tc>
                <a:tc>
                  <a:txBody>
                    <a:bodyPr/>
                    <a:lstStyle/>
                    <a:p>
                      <a:r>
                        <a:rPr lang="en-IN" dirty="0" smtClean="0"/>
                        <a:t>2000</a:t>
                      </a:r>
                      <a:endParaRPr lang="en-IN" dirty="0"/>
                    </a:p>
                  </a:txBody>
                  <a:tcPr/>
                </a:tc>
                <a:extLst>
                  <a:ext uri="{0D108BD9-81ED-4DB2-BD59-A6C34878D82A}">
                    <a16:rowId xmlns:a16="http://schemas.microsoft.com/office/drawing/2014/main" val="1602393186"/>
                  </a:ext>
                </a:extLst>
              </a:tr>
              <a:tr h="299346">
                <a:tc>
                  <a:txBody>
                    <a:bodyPr/>
                    <a:lstStyle/>
                    <a:p>
                      <a:r>
                        <a:rPr lang="en-IN" dirty="0" smtClean="0"/>
                        <a:t>C5</a:t>
                      </a:r>
                      <a:endParaRPr lang="en-IN" dirty="0"/>
                    </a:p>
                  </a:txBody>
                  <a:tcPr/>
                </a:tc>
                <a:tc>
                  <a:txBody>
                    <a:bodyPr/>
                    <a:lstStyle/>
                    <a:p>
                      <a:r>
                        <a:rPr lang="en-IN" dirty="0" smtClean="0"/>
                        <a:t>2000</a:t>
                      </a:r>
                      <a:endParaRPr lang="en-IN" dirty="0"/>
                    </a:p>
                  </a:txBody>
                  <a:tcPr/>
                </a:tc>
                <a:extLst>
                  <a:ext uri="{0D108BD9-81ED-4DB2-BD59-A6C34878D82A}">
                    <a16:rowId xmlns:a16="http://schemas.microsoft.com/office/drawing/2014/main" val="3929887122"/>
                  </a:ext>
                </a:extLst>
              </a:tr>
            </a:tbl>
          </a:graphicData>
        </a:graphic>
      </p:graphicFrame>
      <p:sp>
        <p:nvSpPr>
          <p:cNvPr id="7" name="Rectangle 6"/>
          <p:cNvSpPr/>
          <p:nvPr/>
        </p:nvSpPr>
        <p:spPr>
          <a:xfrm>
            <a:off x="511385" y="2330901"/>
            <a:ext cx="7704360" cy="1200329"/>
          </a:xfrm>
          <a:prstGeom prst="rect">
            <a:avLst/>
          </a:prstGeom>
        </p:spPr>
        <p:txBody>
          <a:bodyPr wrap="square">
            <a:spAutoFit/>
          </a:bodyPr>
          <a:lstStyle/>
          <a:p>
            <a:r>
              <a:rPr lang="en-US" dirty="0">
                <a:solidFill>
                  <a:srgbClr val="273239"/>
                </a:solidFill>
                <a:latin typeface="urw-din"/>
              </a:rPr>
              <a:t>To convert the above relation to 2NF,</a:t>
            </a:r>
            <a:r>
              <a:rPr lang="en-US" dirty="0"/>
              <a:t/>
            </a:r>
            <a:br>
              <a:rPr lang="en-US" dirty="0"/>
            </a:br>
            <a:r>
              <a:rPr lang="en-US" dirty="0">
                <a:solidFill>
                  <a:srgbClr val="273239"/>
                </a:solidFill>
                <a:latin typeface="urw-din"/>
              </a:rPr>
              <a:t>we need to split the table into two tables such as :</a:t>
            </a:r>
            <a:r>
              <a:rPr lang="en-US" dirty="0"/>
              <a:t/>
            </a:r>
            <a:br>
              <a:rPr lang="en-US" dirty="0"/>
            </a:br>
            <a:r>
              <a:rPr lang="en-US" dirty="0">
                <a:solidFill>
                  <a:srgbClr val="273239"/>
                </a:solidFill>
                <a:latin typeface="urw-din"/>
              </a:rPr>
              <a:t>Table 1: STUD_NO, COURSE_NO</a:t>
            </a:r>
            <a:r>
              <a:rPr lang="en-US" dirty="0"/>
              <a:t/>
            </a:r>
            <a:br>
              <a:rPr lang="en-US" dirty="0"/>
            </a:br>
            <a:r>
              <a:rPr lang="en-US" dirty="0">
                <a:solidFill>
                  <a:srgbClr val="273239"/>
                </a:solidFill>
                <a:latin typeface="urw-din"/>
              </a:rPr>
              <a:t>Table 2: COURSE_NO, COURSE_FEE</a:t>
            </a:r>
            <a:endParaRPr lang="en-IN" dirty="0"/>
          </a:p>
        </p:txBody>
      </p:sp>
      <p:sp>
        <p:nvSpPr>
          <p:cNvPr id="8" name="Rectangle 7"/>
          <p:cNvSpPr/>
          <p:nvPr/>
        </p:nvSpPr>
        <p:spPr>
          <a:xfrm>
            <a:off x="409248" y="4556005"/>
            <a:ext cx="6005407" cy="1477328"/>
          </a:xfrm>
          <a:prstGeom prst="rect">
            <a:avLst/>
          </a:prstGeom>
        </p:spPr>
        <p:txBody>
          <a:bodyPr wrap="square">
            <a:spAutoFit/>
          </a:bodyPr>
          <a:lstStyle/>
          <a:p>
            <a:r>
              <a:rPr lang="en-US" b="1" dirty="0">
                <a:solidFill>
                  <a:srgbClr val="273239"/>
                </a:solidFill>
                <a:latin typeface="urw-din"/>
              </a:rPr>
              <a:t>NOTE:</a:t>
            </a:r>
            <a:r>
              <a:rPr lang="en-US" dirty="0">
                <a:solidFill>
                  <a:srgbClr val="273239"/>
                </a:solidFill>
                <a:latin typeface="urw-din"/>
              </a:rPr>
              <a:t> 2NF tries to reduce the redundant data getting stored in memory. For instance, if there are 100 students taking C1 course, we don’t need to store its Fee as 1000 for all the 100 records, instead, once we can store it in the second table as the course fee for C1 is 1000.</a:t>
            </a:r>
            <a:endParaRPr lang="en-IN" dirty="0"/>
          </a:p>
        </p:txBody>
      </p:sp>
    </p:spTree>
    <p:extLst>
      <p:ext uri="{BB962C8B-B14F-4D97-AF65-F5344CB8AC3E}">
        <p14:creationId xmlns:p14="http://schemas.microsoft.com/office/powerpoint/2010/main" val="643958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4" descr="402,999 Thank You Images, Stock Photos &amp; Vectors | Shuttersto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43682" y="1982289"/>
            <a:ext cx="7410450"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38204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191</Words>
  <Application>Microsoft Office PowerPoint</Application>
  <PresentationFormat>Widescreen</PresentationFormat>
  <Paragraphs>40</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Arial Rounded MT Bold</vt:lpstr>
      <vt:lpstr>Calibri</vt:lpstr>
      <vt:lpstr>Calibri Light</vt:lpstr>
      <vt:lpstr>inter-regular</vt:lpstr>
      <vt:lpstr>urw-din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cp:revision>
  <dcterms:created xsi:type="dcterms:W3CDTF">2023-04-11T15:55:23Z</dcterms:created>
  <dcterms:modified xsi:type="dcterms:W3CDTF">2023-04-11T15:57:29Z</dcterms:modified>
</cp:coreProperties>
</file>