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7" r:id="rId3"/>
    <p:sldId id="258" r:id="rId4"/>
    <p:sldId id="264" r:id="rId5"/>
    <p:sldId id="259" r:id="rId6"/>
    <p:sldId id="263" r:id="rId7"/>
    <p:sldId id="260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2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5EB9-9BDF-4BF2-BE1B-C09A59104A11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DFE7-075D-4986-87CF-3D97B592D1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2507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5EB9-9BDF-4BF2-BE1B-C09A59104A11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DFE7-075D-4986-87CF-3D97B592D1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63365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5EB9-9BDF-4BF2-BE1B-C09A59104A11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DFE7-075D-4986-87CF-3D97B592D1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12640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5EB9-9BDF-4BF2-BE1B-C09A59104A11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DFE7-075D-4986-87CF-3D97B592D1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5373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5EB9-9BDF-4BF2-BE1B-C09A59104A11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DFE7-075D-4986-87CF-3D97B592D1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558614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5EB9-9BDF-4BF2-BE1B-C09A59104A11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DFE7-075D-4986-87CF-3D97B592D1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8581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5EB9-9BDF-4BF2-BE1B-C09A59104A11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DFE7-075D-4986-87CF-3D97B592D1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71180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5EB9-9BDF-4BF2-BE1B-C09A59104A11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DFE7-075D-4986-87CF-3D97B592D1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2528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5EB9-9BDF-4BF2-BE1B-C09A59104A11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DFE7-075D-4986-87CF-3D97B592D1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97634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5EB9-9BDF-4BF2-BE1B-C09A59104A11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DFE7-075D-4986-87CF-3D97B592D1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89533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285EB9-9BDF-4BF2-BE1B-C09A59104A11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6DFE7-075D-4986-87CF-3D97B592D1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8267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85EB9-9BDF-4BF2-BE1B-C09A59104A11}" type="datetimeFigureOut">
              <a:rPr lang="en-IN" smtClean="0"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56DFE7-075D-4986-87CF-3D97B592D13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29713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48" y="282400"/>
            <a:ext cx="923889" cy="879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407" y="29950"/>
            <a:ext cx="1326943" cy="1263481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48" y="282400"/>
            <a:ext cx="923889" cy="87970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9407" y="29950"/>
            <a:ext cx="1326943" cy="126348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41402" y="2906788"/>
            <a:ext cx="892800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6000" dirty="0" smtClean="0">
                <a:latin typeface="Arial Rounded MT Bold" panose="020F0704030504030204" pitchFamily="34" charset="0"/>
              </a:rPr>
              <a:t>DATABASE  DESIGN </a:t>
            </a:r>
            <a:endParaRPr lang="en-IN" sz="6000" dirty="0">
              <a:latin typeface="Arial Rounded MT Bold" panose="020F07040305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08450" y="4223974"/>
            <a:ext cx="112200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 smtClean="0">
                <a:latin typeface="Arial Rounded MT Bold" panose="020F0704030504030204" pitchFamily="34" charset="0"/>
              </a:rPr>
              <a:t>( DEPARTMENT OF COMPUTER SCIENCE AND ENGINEERING </a:t>
            </a:r>
            <a:r>
              <a:rPr lang="en-IN" sz="1600" dirty="0" smtClean="0">
                <a:latin typeface="Arial Rounded MT Bold" panose="020F0704030504030204" pitchFamily="34" charset="0"/>
              </a:rPr>
              <a:t>)</a:t>
            </a:r>
          </a:p>
          <a:p>
            <a:endParaRPr lang="en-IN" sz="1600" dirty="0">
              <a:latin typeface="Arial Rounded MT Bold" panose="020F0704030504030204" pitchFamily="34" charset="0"/>
            </a:endParaRPr>
          </a:p>
          <a:p>
            <a:endParaRPr lang="en-IN" sz="1600" dirty="0" smtClean="0">
              <a:latin typeface="Arial Rounded MT Bold" panose="020F0704030504030204" pitchFamily="34" charset="0"/>
            </a:endParaRPr>
          </a:p>
          <a:p>
            <a:endParaRPr lang="en-IN" sz="1600" dirty="0">
              <a:latin typeface="Arial Rounded MT Bold" panose="020F0704030504030204" pitchFamily="34" charset="0"/>
            </a:endParaRPr>
          </a:p>
          <a:p>
            <a:r>
              <a:rPr lang="en-IN" sz="1600" dirty="0" smtClean="0">
                <a:latin typeface="Arial Rounded MT Bold" panose="020F0704030504030204" pitchFamily="34" charset="0"/>
              </a:rPr>
              <a:t>TOPIC : NORMALIZATION , third normal form and Boyce </a:t>
            </a:r>
            <a:r>
              <a:rPr lang="en-IN" sz="1600" dirty="0" err="1" smtClean="0">
                <a:latin typeface="Arial Rounded MT Bold" panose="020F0704030504030204" pitchFamily="34" charset="0"/>
              </a:rPr>
              <a:t>codd</a:t>
            </a:r>
            <a:r>
              <a:rPr lang="en-IN" sz="1600" dirty="0" smtClean="0">
                <a:latin typeface="Arial Rounded MT Bold" panose="020F0704030504030204" pitchFamily="34" charset="0"/>
              </a:rPr>
              <a:t> normal form</a:t>
            </a:r>
            <a:endParaRPr lang="en-IN" sz="1600" dirty="0">
              <a:latin typeface="Arial Rounded MT Bold" panose="020F07040305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28947" y="1281827"/>
            <a:ext cx="6096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IN" sz="8000" dirty="0" smtClean="0">
                <a:latin typeface="Arial Rounded MT Bold" panose="020F0704030504030204" pitchFamily="34" charset="0"/>
              </a:rPr>
              <a:t>UNIT 3</a:t>
            </a:r>
            <a:endParaRPr lang="en-IN" sz="80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029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426423"/>
            <a:ext cx="923889" cy="8797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5857" y="80219"/>
            <a:ext cx="1513804" cy="144140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4"/>
          <a:srcRect l="19471" t="15222" r="26121" b="13810"/>
          <a:stretch/>
        </p:blipFill>
        <p:spPr>
          <a:xfrm>
            <a:off x="2555154" y="1306126"/>
            <a:ext cx="7079226" cy="5191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2825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426423"/>
            <a:ext cx="923889" cy="8797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5857" y="80219"/>
            <a:ext cx="1513804" cy="144140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353573" y="2479768"/>
            <a:ext cx="80722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>
                <a:solidFill>
                  <a:srgbClr val="273239"/>
                </a:solidFill>
                <a:latin typeface="urw-din"/>
              </a:rPr>
              <a:t>Transitive dependency –</a:t>
            </a:r>
            <a:r>
              <a:rPr lang="en-US" dirty="0">
                <a:solidFill>
                  <a:srgbClr val="273239"/>
                </a:solidFill>
                <a:latin typeface="urw-din"/>
              </a:rPr>
              <a:t> If A-&gt;B and B-&gt;C are two FDs then A-&gt;C is called transitive dependency</a:t>
            </a:r>
            <a:r>
              <a:rPr lang="en-US" dirty="0" smtClean="0">
                <a:solidFill>
                  <a:srgbClr val="273239"/>
                </a:solidFill>
                <a:latin typeface="urw-din"/>
              </a:rPr>
              <a:t>.</a:t>
            </a:r>
          </a:p>
          <a:p>
            <a:pPr fontAlgn="base"/>
            <a:endParaRPr lang="en-US" dirty="0">
              <a:solidFill>
                <a:srgbClr val="273239"/>
              </a:solidFill>
              <a:latin typeface="urw-din"/>
            </a:endParaRPr>
          </a:p>
          <a:p>
            <a:pPr fontAlgn="base"/>
            <a:endParaRPr lang="en-US" dirty="0">
              <a:solidFill>
                <a:srgbClr val="273239"/>
              </a:solidFill>
              <a:latin typeface="urw-din"/>
            </a:endParaRPr>
          </a:p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rgbClr val="273239"/>
                </a:solidFill>
                <a:latin typeface="urw-din"/>
              </a:rPr>
              <a:t>Example 1 –</a:t>
            </a:r>
            <a:r>
              <a:rPr lang="en-US" dirty="0">
                <a:solidFill>
                  <a:srgbClr val="273239"/>
                </a:solidFill>
                <a:latin typeface="urw-din"/>
              </a:rPr>
              <a:t> In relation STUDENT given in Table 4,FD set: {STUD_NO -&gt; STUD_NAME, STUD_NO -&gt; STUD_STATE, STUD_STATE -&gt; STUD_COUNTRY, STUD_NO -&gt; STUD_AGE}</a:t>
            </a:r>
            <a:br>
              <a:rPr lang="en-US" dirty="0">
                <a:solidFill>
                  <a:srgbClr val="273239"/>
                </a:solidFill>
                <a:latin typeface="urw-din"/>
              </a:rPr>
            </a:br>
            <a:r>
              <a:rPr lang="en-US" dirty="0">
                <a:solidFill>
                  <a:srgbClr val="273239"/>
                </a:solidFill>
                <a:latin typeface="urw-din"/>
              </a:rPr>
              <a:t>Candidate Key: {STUD_NO</a:t>
            </a:r>
            <a:r>
              <a:rPr lang="en-US" dirty="0" smtClean="0">
                <a:solidFill>
                  <a:srgbClr val="273239"/>
                </a:solidFill>
                <a:latin typeface="urw-din"/>
              </a:rPr>
              <a:t>}</a:t>
            </a:r>
            <a:endParaRPr lang="en-US" dirty="0">
              <a:solidFill>
                <a:srgbClr val="273239"/>
              </a:solidFill>
              <a:latin typeface="urw-din"/>
            </a:endParaRPr>
          </a:p>
        </p:txBody>
      </p:sp>
    </p:spTree>
    <p:extLst>
      <p:ext uri="{BB962C8B-B14F-4D97-AF65-F5344CB8AC3E}">
        <p14:creationId xmlns:p14="http://schemas.microsoft.com/office/powerpoint/2010/main" val="28555040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426423"/>
            <a:ext cx="923889" cy="87970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5857" y="80219"/>
            <a:ext cx="1513804" cy="144140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979761" y="2348637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marL="742950" lvl="1" indent="-285750" fontAlgn="base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273239"/>
                </a:solidFill>
                <a:latin typeface="urw-din"/>
              </a:rPr>
              <a:t>For this relation in table 4, STUD_NO -&gt; STUD_STATE and STUD_STATE -&gt; STUD_COUNTRY are true. So STUD_COUNTRY is transitively dependent on STUD_NO. It violates the third normal form. To convert it in third normal form, we will decompose the relation STUDENT (STUD_NO, STUD_NAME, STUD_PHONE, STUD_STATE, STUD_COUNTRY_STUD_AGE) as:</a:t>
            </a:r>
            <a:br>
              <a:rPr lang="en-US" dirty="0" smtClean="0">
                <a:solidFill>
                  <a:srgbClr val="273239"/>
                </a:solidFill>
                <a:latin typeface="urw-din"/>
              </a:rPr>
            </a:br>
            <a:r>
              <a:rPr lang="en-US" dirty="0" smtClean="0">
                <a:solidFill>
                  <a:srgbClr val="273239"/>
                </a:solidFill>
                <a:latin typeface="urw-din"/>
              </a:rPr>
              <a:t>STUDENT (STUD_NO, STUD_NAME, STUD_PHONE, STUD_STATE, STUD_AGE)</a:t>
            </a:r>
            <a:br>
              <a:rPr lang="en-US" dirty="0" smtClean="0">
                <a:solidFill>
                  <a:srgbClr val="273239"/>
                </a:solidFill>
                <a:latin typeface="urw-din"/>
              </a:rPr>
            </a:br>
            <a:r>
              <a:rPr lang="en-US" dirty="0" smtClean="0">
                <a:solidFill>
                  <a:srgbClr val="273239"/>
                </a:solidFill>
                <a:latin typeface="urw-din"/>
              </a:rPr>
              <a:t>STATE_COUNTRY (STATE, COUNTRY)</a:t>
            </a:r>
            <a:endParaRPr lang="en-US" b="0" i="0" dirty="0">
              <a:solidFill>
                <a:srgbClr val="273239"/>
              </a:solidFill>
              <a:effectLst/>
              <a:latin typeface="urw-din"/>
            </a:endParaRPr>
          </a:p>
        </p:txBody>
      </p:sp>
    </p:spTree>
    <p:extLst>
      <p:ext uri="{BB962C8B-B14F-4D97-AF65-F5344CB8AC3E}">
        <p14:creationId xmlns:p14="http://schemas.microsoft.com/office/powerpoint/2010/main" val="972167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426423"/>
            <a:ext cx="923889" cy="8797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5857" y="80219"/>
            <a:ext cx="1513804" cy="144140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79272" y="1931057"/>
            <a:ext cx="1086038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/>
              <a:t>4. Boyce-</a:t>
            </a:r>
            <a:r>
              <a:rPr lang="en-US" b="1" dirty="0" err="1"/>
              <a:t>Codd</a:t>
            </a:r>
            <a:r>
              <a:rPr lang="en-US" b="1" dirty="0"/>
              <a:t> Normal Form (BCNF) –</a:t>
            </a:r>
          </a:p>
          <a:p>
            <a:pPr fontAlgn="base"/>
            <a:r>
              <a:rPr lang="en-US" dirty="0"/>
              <a:t>A relation R is in BCNF if R is in Third Normal Form and for every FD, LHS is super key. A relation is in BCNF </a:t>
            </a:r>
            <a:r>
              <a:rPr lang="en-US" dirty="0" err="1"/>
              <a:t>iff</a:t>
            </a:r>
            <a:r>
              <a:rPr lang="en-US" dirty="0"/>
              <a:t> in every non-trivial functional dependency X –&gt; Y, X is a super key</a:t>
            </a:r>
            <a:r>
              <a:rPr lang="en-US" dirty="0" smtClean="0"/>
              <a:t>.</a:t>
            </a:r>
          </a:p>
          <a:p>
            <a:pPr fontAlgn="base"/>
            <a:endParaRPr lang="en-US" dirty="0"/>
          </a:p>
          <a:p>
            <a:pPr lvl="1" fontAlgn="base"/>
            <a:r>
              <a:rPr lang="en-US" b="1" dirty="0"/>
              <a:t>Example 1 –</a:t>
            </a:r>
            <a:r>
              <a:rPr lang="en-US" dirty="0"/>
              <a:t> Find the highest normal form of a relation R(A,B,C,D,E) with FD set as {BC-&gt;D, AC-&gt;BE, B-&gt;E}</a:t>
            </a:r>
            <a:br>
              <a:rPr lang="en-US" dirty="0"/>
            </a:br>
            <a:r>
              <a:rPr lang="en-US" dirty="0"/>
              <a:t>Step 1. As we can see, (AC)+ ={A,C,B,E,D} but none of its subset can determine all attribute of relation, So AC will be candidate key. A or C can’t be derived from any other attribute of the relation, so there will be only 1 candidate key {AC}.</a:t>
            </a:r>
            <a:br>
              <a:rPr lang="en-US" dirty="0"/>
            </a:br>
            <a:r>
              <a:rPr lang="en-US" dirty="0"/>
              <a:t>Step 2. Prime attributes are those attributes that are part of candidate key {A, C} in this example and others will be non-prime {B, D, E} in this example.</a:t>
            </a:r>
            <a:br>
              <a:rPr lang="en-US" dirty="0"/>
            </a:br>
            <a:r>
              <a:rPr lang="en-US" dirty="0"/>
              <a:t>Step 3. The relation R is in 1st normal form as a relational DBMS does not allow multi-valued or composite attribute.</a:t>
            </a:r>
            <a:br>
              <a:rPr lang="en-US" dirty="0"/>
            </a:br>
            <a:endParaRPr lang="en-US" b="0" i="0" dirty="0">
              <a:solidFill>
                <a:srgbClr val="333333"/>
              </a:solidFill>
              <a:effectLst/>
              <a:latin typeface="inter-regular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002401" y="536685"/>
            <a:ext cx="18473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042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6430" y="2046365"/>
            <a:ext cx="72424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fontAlgn="base"/>
            <a:r>
              <a:rPr lang="en-US" dirty="0" smtClean="0"/>
              <a:t>The relation is in 2nd normal form because BC-&gt;D is in 2nd normal form (BC is not a proper subset of candidate key AC) and AC-&gt;BE is in 2nd normal form (AC is candidate key) and B-&gt;E is in 2nd normal form (B is not a proper subset of candidate key AC).</a:t>
            </a:r>
            <a:br>
              <a:rPr lang="en-US" dirty="0" smtClean="0"/>
            </a:br>
            <a:r>
              <a:rPr lang="en-US" dirty="0" smtClean="0"/>
              <a:t>The relation is not in 3rd normal form because in BC-&gt;D (neither BC is a super key nor D is a prime attribute) and in B-&gt;E (neither B is a super key nor E is a prime attribute) but to satisfy 3rd normal for, either LHS of an FD should be super key or RHS should be prime attribute.</a:t>
            </a:r>
            <a:br>
              <a:rPr lang="en-US" dirty="0" smtClean="0"/>
            </a:br>
            <a:r>
              <a:rPr lang="en-US" dirty="0" smtClean="0"/>
              <a:t>So the highest normal form of relation will be 2nd Normal form.</a:t>
            </a:r>
          </a:p>
          <a:p>
            <a:endParaRPr lang="en-US" b="0" i="0" dirty="0">
              <a:solidFill>
                <a:srgbClr val="333333"/>
              </a:solidFill>
              <a:effectLst/>
              <a:latin typeface="inter-regular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426423"/>
            <a:ext cx="923889" cy="8797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5857" y="80219"/>
            <a:ext cx="1513804" cy="14414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008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426423"/>
            <a:ext cx="923889" cy="87970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5857" y="80219"/>
            <a:ext cx="1513804" cy="144140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038759" y="1831196"/>
            <a:ext cx="91440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US" b="1" dirty="0">
                <a:solidFill>
                  <a:srgbClr val="273239"/>
                </a:solidFill>
                <a:latin typeface="urw-din"/>
              </a:rPr>
              <a:t>Key Points –</a:t>
            </a:r>
            <a:endParaRPr lang="en-US" dirty="0">
              <a:solidFill>
                <a:srgbClr val="273239"/>
              </a:solidFill>
              <a:latin typeface="urw-din"/>
            </a:endParaRPr>
          </a:p>
          <a:p>
            <a:pPr marL="742950" lvl="1" indent="-285750" fontAlgn="base">
              <a:buFont typeface="+mj-lt"/>
              <a:buAutoNum type="arabicPeriod"/>
            </a:pPr>
            <a:r>
              <a:rPr lang="en-US" dirty="0">
                <a:solidFill>
                  <a:srgbClr val="273239"/>
                </a:solidFill>
                <a:latin typeface="urw-din"/>
              </a:rPr>
              <a:t>BCNF is free from redundancy.</a:t>
            </a:r>
          </a:p>
          <a:p>
            <a:pPr marL="742950" lvl="1" indent="-285750" fontAlgn="base">
              <a:buFont typeface="+mj-lt"/>
              <a:buAutoNum type="arabicPeriod"/>
            </a:pPr>
            <a:r>
              <a:rPr lang="en-US" dirty="0">
                <a:solidFill>
                  <a:srgbClr val="273239"/>
                </a:solidFill>
                <a:latin typeface="urw-din"/>
              </a:rPr>
              <a:t>If a relation is in BCNF, then 3NF is also satisfied.</a:t>
            </a:r>
          </a:p>
          <a:p>
            <a:pPr marL="742950" lvl="1" indent="-285750" fontAlgn="base">
              <a:buFont typeface="+mj-lt"/>
              <a:buAutoNum type="arabicPeriod"/>
            </a:pPr>
            <a:r>
              <a:rPr lang="en-US" dirty="0">
                <a:solidFill>
                  <a:srgbClr val="273239"/>
                </a:solidFill>
                <a:latin typeface="urw-din"/>
              </a:rPr>
              <a:t> If all attributes of relation are prime attribute, then the relation is always in 3NF.</a:t>
            </a:r>
          </a:p>
          <a:p>
            <a:pPr marL="742950" lvl="1" indent="-285750" fontAlgn="base">
              <a:buFont typeface="+mj-lt"/>
              <a:buAutoNum type="arabicPeriod"/>
            </a:pPr>
            <a:r>
              <a:rPr lang="en-US" dirty="0">
                <a:solidFill>
                  <a:srgbClr val="273239"/>
                </a:solidFill>
                <a:latin typeface="urw-din"/>
              </a:rPr>
              <a:t>A relation in a Relational Database is always and at least in 1NF form.</a:t>
            </a:r>
          </a:p>
          <a:p>
            <a:pPr marL="742950" lvl="1" indent="-285750" fontAlgn="base">
              <a:buFont typeface="+mj-lt"/>
              <a:buAutoNum type="arabicPeriod"/>
            </a:pPr>
            <a:r>
              <a:rPr lang="en-US" dirty="0">
                <a:solidFill>
                  <a:srgbClr val="273239"/>
                </a:solidFill>
                <a:latin typeface="urw-din"/>
              </a:rPr>
              <a:t>Every Binary Relation ( a Relation with only 2 attributes ) is always in BCNF.</a:t>
            </a:r>
          </a:p>
          <a:p>
            <a:pPr marL="742950" lvl="1" indent="-285750" fontAlgn="base">
              <a:buFont typeface="+mj-lt"/>
              <a:buAutoNum type="arabicPeriod"/>
            </a:pPr>
            <a:r>
              <a:rPr lang="en-US" dirty="0">
                <a:solidFill>
                  <a:srgbClr val="273239"/>
                </a:solidFill>
                <a:latin typeface="urw-din"/>
              </a:rPr>
              <a:t>If a Relation has only singleton candidate keys( i.e. every candidate key consists of only 1 attribute), then the Relation is always in 2NF( because no Partial functional dependency possible).</a:t>
            </a:r>
          </a:p>
          <a:p>
            <a:pPr marL="742950" lvl="1" indent="-285750" fontAlgn="base">
              <a:buFont typeface="+mj-lt"/>
              <a:buAutoNum type="arabicPeriod"/>
            </a:pPr>
            <a:r>
              <a:rPr lang="en-US" dirty="0">
                <a:solidFill>
                  <a:srgbClr val="273239"/>
                </a:solidFill>
                <a:latin typeface="urw-din"/>
              </a:rPr>
              <a:t>Sometimes going for BCNF form may not preserve functional dependency. In that case go for BCNF only if the lost FD(s) is not required, else normalize till 3NF only.</a:t>
            </a:r>
          </a:p>
          <a:p>
            <a:pPr marL="742950" lvl="1" indent="-285750" fontAlgn="base">
              <a:buFont typeface="+mj-lt"/>
              <a:buAutoNum type="arabicPeriod"/>
            </a:pPr>
            <a:r>
              <a:rPr lang="en-US" dirty="0">
                <a:solidFill>
                  <a:srgbClr val="273239"/>
                </a:solidFill>
                <a:latin typeface="urw-din"/>
              </a:rPr>
              <a:t>There are many more Normal forms that exist after BCNF, like 4NF and more. But in real world database systems it’s generally not required to go beyond BCNF.</a:t>
            </a:r>
            <a:endParaRPr lang="en-US" b="0" i="0" dirty="0">
              <a:solidFill>
                <a:srgbClr val="273239"/>
              </a:solidFill>
              <a:effectLst/>
              <a:latin typeface="urw-din"/>
            </a:endParaRPr>
          </a:p>
        </p:txBody>
      </p:sp>
    </p:spTree>
    <p:extLst>
      <p:ext uri="{BB962C8B-B14F-4D97-AF65-F5344CB8AC3E}">
        <p14:creationId xmlns:p14="http://schemas.microsoft.com/office/powerpoint/2010/main" val="2901426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3ECFDA7-45E6-7E2B-3952-084EBC1E10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5857" y="80219"/>
            <a:ext cx="1513804" cy="144140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BD997B87-3662-1DBB-854F-385B6B69AB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88" y="426423"/>
            <a:ext cx="923889" cy="879703"/>
          </a:xfrm>
          <a:prstGeom prst="rect">
            <a:avLst/>
          </a:prstGeom>
        </p:spPr>
      </p:pic>
      <p:pic>
        <p:nvPicPr>
          <p:cNvPr id="4" name="Picture 4" descr="402,999 Thank You Images, Stock Photos &amp; Vectors | Shutterstoc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3682" y="1982289"/>
            <a:ext cx="741045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80840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Microsoft Office PowerPoint</Application>
  <PresentationFormat>Widescreen</PresentationFormat>
  <Paragraphs>26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Rounded MT Bold</vt:lpstr>
      <vt:lpstr>Calibri</vt:lpstr>
      <vt:lpstr>Calibri Light</vt:lpstr>
      <vt:lpstr>inter-regular</vt:lpstr>
      <vt:lpstr>urw-din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2023-04-11T16:01:02Z</dcterms:created>
  <dcterms:modified xsi:type="dcterms:W3CDTF">2023-04-11T16:01:30Z</dcterms:modified>
</cp:coreProperties>
</file>