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73" r:id="rId3"/>
    <p:sldId id="274" r:id="rId4"/>
    <p:sldId id="275" r:id="rId5"/>
    <p:sldId id="276" r:id="rId6"/>
    <p:sldId id="277" r:id="rId7"/>
    <p:sldId id="272" r:id="rId8"/>
    <p:sldId id="27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BC39A-76C0-4EF9-A0F2-EB23B7BD8255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14677-D8B5-4DB6-99DE-1324E0614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7560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DDD3-9D38-459D-94E4-DFE26AC29AF1}" type="datetime1">
              <a:rPr lang="en-IN" smtClean="0"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SNSCT/CSE/Session on MOOC courses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386C-7D70-4284-9635-186EC10FD1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2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A98D-0975-420A-B30C-8FA03DC8E289}" type="datetime1">
              <a:rPr lang="en-IN" smtClean="0"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SNSCT/CSE/Session on MOOC courses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386C-7D70-4284-9635-186EC10FD1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1121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3733-25A5-4550-9A59-D114335F5363}" type="datetime1">
              <a:rPr lang="en-IN" smtClean="0"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SNSCT/CSE/Session on MOOC courses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386C-7D70-4284-9635-186EC10FD1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5893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BCFD-8E9E-4612-9793-05D941CBAD50}" type="datetime1">
              <a:rPr lang="en-IN" smtClean="0"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SNSCT/CSE/Session on MOOC courses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386C-7D70-4284-9635-186EC10FD1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4011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0EB4-5468-4D80-9810-22D8FA2A2CD8}" type="datetime1">
              <a:rPr lang="en-IN" smtClean="0"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SNSCT/CSE/Session on MOOC courses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386C-7D70-4284-9635-186EC10FD1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183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9DBD-D42B-42A8-9A99-99EA98E5FF04}" type="datetime1">
              <a:rPr lang="en-IN" smtClean="0"/>
              <a:t>11-04-2023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SNSCT/CSE/Session on MOOC courses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386C-7D70-4284-9635-186EC10FD1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5318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9E49-31EC-4064-8C6F-4F2E5DA45D33}" type="datetime1">
              <a:rPr lang="en-IN" smtClean="0"/>
              <a:t>11-04-2023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SNSCT/CSE/Session on MOOC courses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386C-7D70-4284-9635-186EC10FD1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81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E72DF-A87A-45EC-A367-B2C5F206BF61}" type="datetime1">
              <a:rPr lang="en-IN" smtClean="0"/>
              <a:t>11-04-2023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SNSCT/CSE/Session on MOOC courses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386C-7D70-4284-9635-186EC10FD1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6531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AF30-BCCD-43CA-BD77-FD8E5734016F}" type="datetime1">
              <a:rPr lang="en-IN" smtClean="0"/>
              <a:t>11-04-2023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SNSCT/CSE/Session on MOOC courses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386C-7D70-4284-9635-186EC10FD1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7033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11BB-3B9B-49C1-972B-FCDC596F93BF}" type="datetime1">
              <a:rPr lang="en-IN" smtClean="0"/>
              <a:t>11-04-2023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SNSCT/CSE/Session on MOOC courses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386C-7D70-4284-9635-186EC10FD1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0428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D6195-6D69-43FB-8FF4-6044E1751C01}" type="datetime1">
              <a:rPr lang="en-IN" smtClean="0"/>
              <a:t>11-04-2023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SNSCT/CSE/Session on MOOC courses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386C-7D70-4284-9635-186EC10FD1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3583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47359-283F-4C9A-BA7B-BAC172C03E3D}" type="datetime1">
              <a:rPr lang="en-IN" smtClean="0"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SNSCT/CSE/Session on MOOC courses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4386C-7D70-4284-9635-186EC10FD17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322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48" y="282400"/>
            <a:ext cx="923889" cy="8797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407" y="29950"/>
            <a:ext cx="1326943" cy="126348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12945" y="2955144"/>
            <a:ext cx="89280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6000" dirty="0" smtClean="0">
                <a:latin typeface="Arial Rounded MT Bold" panose="020F0704030504030204" pitchFamily="34" charset="0"/>
              </a:rPr>
              <a:t>DATABASE  DESIGN </a:t>
            </a:r>
            <a:endParaRPr lang="en-IN" sz="6000" dirty="0"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8450" y="4223974"/>
            <a:ext cx="112200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 smtClean="0">
                <a:latin typeface="Arial Rounded MT Bold" panose="020F0704030504030204" pitchFamily="34" charset="0"/>
              </a:rPr>
              <a:t>( DEPARTMENT OF COMPUTER SCIENCE AND ENGINEERING )</a:t>
            </a:r>
          </a:p>
          <a:p>
            <a:endParaRPr lang="en-IN" sz="1600" dirty="0">
              <a:latin typeface="Arial Rounded MT Bold" panose="020F0704030504030204" pitchFamily="34" charset="0"/>
            </a:endParaRPr>
          </a:p>
          <a:p>
            <a:endParaRPr lang="en-IN" sz="1600" dirty="0" smtClean="0">
              <a:latin typeface="Arial Rounded MT Bold" panose="020F0704030504030204" pitchFamily="34" charset="0"/>
            </a:endParaRPr>
          </a:p>
          <a:p>
            <a:endParaRPr lang="en-IN" sz="1600" dirty="0">
              <a:latin typeface="Arial Rounded MT Bold" panose="020F0704030504030204" pitchFamily="34" charset="0"/>
            </a:endParaRPr>
          </a:p>
          <a:p>
            <a:r>
              <a:rPr lang="en-IN" sz="1600" smtClean="0">
                <a:latin typeface="Arial Rounded MT Bold" panose="020F0704030504030204" pitchFamily="34" charset="0"/>
              </a:rPr>
              <a:t>                TOPIC </a:t>
            </a:r>
            <a:r>
              <a:rPr lang="en-IN" sz="1600" dirty="0" smtClean="0">
                <a:latin typeface="Arial Rounded MT Bold" panose="020F0704030504030204" pitchFamily="34" charset="0"/>
              </a:rPr>
              <a:t>: NORMALIZATION – 4NF , 5NF</a:t>
            </a:r>
          </a:p>
        </p:txBody>
      </p:sp>
      <p:sp>
        <p:nvSpPr>
          <p:cNvPr id="6" name="Rectangle 5"/>
          <p:cNvSpPr/>
          <p:nvPr/>
        </p:nvSpPr>
        <p:spPr>
          <a:xfrm>
            <a:off x="3028948" y="1209261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8000" dirty="0" smtClean="0">
                <a:latin typeface="Arial Rounded MT Bold" panose="020F0704030504030204" pitchFamily="34" charset="0"/>
              </a:rPr>
              <a:t>UNIT 3</a:t>
            </a:r>
            <a:endParaRPr lang="en-IN" sz="8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006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426423"/>
            <a:ext cx="923889" cy="8797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5857" y="80219"/>
            <a:ext cx="1513804" cy="144140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425700" y="1521624"/>
            <a:ext cx="78867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solidFill>
                  <a:srgbClr val="610B38"/>
                </a:solidFill>
                <a:latin typeface="erdana"/>
              </a:rPr>
              <a:t>5.Fourth </a:t>
            </a:r>
            <a:r>
              <a:rPr lang="en-US" dirty="0">
                <a:solidFill>
                  <a:srgbClr val="610B38"/>
                </a:solidFill>
                <a:latin typeface="erdana"/>
              </a:rPr>
              <a:t>normal form (4NF)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inter-regular"/>
              </a:rPr>
              <a:t>A relation will be in 4NF if it is in Boyce </a:t>
            </a:r>
            <a:r>
              <a:rPr lang="en-US" dirty="0" err="1">
                <a:solidFill>
                  <a:srgbClr val="000000"/>
                </a:solidFill>
                <a:latin typeface="inter-regular"/>
              </a:rPr>
              <a:t>Codd</a:t>
            </a:r>
            <a:r>
              <a:rPr lang="en-US" dirty="0">
                <a:solidFill>
                  <a:srgbClr val="000000"/>
                </a:solidFill>
                <a:latin typeface="inter-regular"/>
              </a:rPr>
              <a:t> normal form and has no multi-valued dependency.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inter-regular"/>
              </a:rPr>
              <a:t>For a dependency A → B, if for a single value of A, multiple values of B exists, then the relation will be a multi-valued dependency.</a:t>
            </a:r>
            <a:endParaRPr lang="en-US" b="0" i="0" dirty="0">
              <a:solidFill>
                <a:srgbClr val="000000"/>
              </a:solidFill>
              <a:effectLst/>
              <a:latin typeface="inter-regular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832986"/>
              </p:ext>
            </p:extLst>
          </p:nvPr>
        </p:nvGraphicFramePr>
        <p:xfrm>
          <a:off x="3118423" y="3880168"/>
          <a:ext cx="7047909" cy="2636520"/>
        </p:xfrm>
        <a:graphic>
          <a:graphicData uri="http://schemas.openxmlformats.org/drawingml/2006/table">
            <a:tbl>
              <a:tblPr/>
              <a:tblGrid>
                <a:gridCol w="2349303">
                  <a:extLst>
                    <a:ext uri="{9D8B030D-6E8A-4147-A177-3AD203B41FA5}">
                      <a16:colId xmlns:a16="http://schemas.microsoft.com/office/drawing/2014/main" val="1264471456"/>
                    </a:ext>
                  </a:extLst>
                </a:gridCol>
                <a:gridCol w="2349303">
                  <a:extLst>
                    <a:ext uri="{9D8B030D-6E8A-4147-A177-3AD203B41FA5}">
                      <a16:colId xmlns:a16="http://schemas.microsoft.com/office/drawing/2014/main" val="1875350806"/>
                    </a:ext>
                  </a:extLst>
                </a:gridCol>
                <a:gridCol w="2349303">
                  <a:extLst>
                    <a:ext uri="{9D8B030D-6E8A-4147-A177-3AD203B41FA5}">
                      <a16:colId xmlns:a16="http://schemas.microsoft.com/office/drawing/2014/main" val="5354214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IN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STU_ID</a:t>
                      </a:r>
                    </a:p>
                  </a:txBody>
                  <a:tcPr marL="114300" marR="114300" marT="114300" marB="114300">
                    <a:lnL w="9525" cap="flat" cmpd="sng" algn="ctr">
                      <a:solidFill>
                        <a:srgbClr val="C0B4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B4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B4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COURSE</a:t>
                      </a:r>
                    </a:p>
                  </a:txBody>
                  <a:tcPr marL="114300" marR="114300" marT="114300" marB="114300">
                    <a:lnL w="9525" cap="flat" cmpd="sng" algn="ctr">
                      <a:solidFill>
                        <a:srgbClr val="C0B4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B4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B4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HOBBY</a:t>
                      </a:r>
                    </a:p>
                  </a:txBody>
                  <a:tcPr marL="114300" marR="114300" marT="114300" marB="114300">
                    <a:lnL w="9525" cap="flat" cmpd="sng" algn="ctr">
                      <a:solidFill>
                        <a:srgbClr val="C0B4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B4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B40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417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21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Computer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Dancing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533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 dirty="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21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Math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Singing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7631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34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Chemistry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Dancing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2205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74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Biology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Cricket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0033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59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Physics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dirty="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Hockey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610031"/>
                  </a:ext>
                </a:extLst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936750" y="3372337"/>
            <a:ext cx="8864600" cy="5078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rgbClr val="610B4B"/>
                </a:solidFill>
                <a:effectLst/>
                <a:latin typeface="erdana"/>
              </a:rPr>
              <a:t>Example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inter-bold"/>
              </a:rPr>
              <a:t>STUDENT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691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383090"/>
            <a:ext cx="114490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333333"/>
                </a:solidFill>
                <a:latin typeface="inter-regular"/>
              </a:rPr>
              <a:t>The given STUDENT table is in 3NF, but the COURSE and HOBBY are two independent entity. Hence, there is no relationship between COURSE and HOBBY.</a:t>
            </a:r>
          </a:p>
          <a:p>
            <a:pPr algn="just"/>
            <a:r>
              <a:rPr lang="en-US" dirty="0">
                <a:solidFill>
                  <a:srgbClr val="333333"/>
                </a:solidFill>
                <a:latin typeface="inter-regular"/>
              </a:rPr>
              <a:t>In the STUDENT relation, a student with STU_ID, </a:t>
            </a:r>
            <a:r>
              <a:rPr lang="en-US" b="1" dirty="0">
                <a:solidFill>
                  <a:srgbClr val="333333"/>
                </a:solidFill>
                <a:latin typeface="inter-bold"/>
              </a:rPr>
              <a:t>21</a:t>
            </a:r>
            <a:r>
              <a:rPr lang="en-US" dirty="0">
                <a:solidFill>
                  <a:srgbClr val="333333"/>
                </a:solidFill>
                <a:latin typeface="inter-regular"/>
              </a:rPr>
              <a:t> contains two courses, </a:t>
            </a:r>
            <a:r>
              <a:rPr lang="en-US" b="1" dirty="0">
                <a:solidFill>
                  <a:srgbClr val="333333"/>
                </a:solidFill>
                <a:latin typeface="inter-bold"/>
              </a:rPr>
              <a:t>Computer</a:t>
            </a:r>
            <a:r>
              <a:rPr lang="en-US" dirty="0">
                <a:solidFill>
                  <a:srgbClr val="333333"/>
                </a:solidFill>
                <a:latin typeface="inter-regular"/>
              </a:rPr>
              <a:t> and </a:t>
            </a:r>
            <a:r>
              <a:rPr lang="en-US" b="1" dirty="0">
                <a:solidFill>
                  <a:srgbClr val="333333"/>
                </a:solidFill>
                <a:latin typeface="inter-bold"/>
              </a:rPr>
              <a:t>Math</a:t>
            </a:r>
            <a:r>
              <a:rPr lang="en-US" dirty="0">
                <a:solidFill>
                  <a:srgbClr val="333333"/>
                </a:solidFill>
                <a:latin typeface="inter-regular"/>
              </a:rPr>
              <a:t> and two hobbies, </a:t>
            </a:r>
            <a:r>
              <a:rPr lang="en-US" b="1" dirty="0">
                <a:solidFill>
                  <a:srgbClr val="333333"/>
                </a:solidFill>
                <a:latin typeface="inter-bold"/>
              </a:rPr>
              <a:t>Dancing</a:t>
            </a:r>
            <a:r>
              <a:rPr lang="en-US" dirty="0">
                <a:solidFill>
                  <a:srgbClr val="333333"/>
                </a:solidFill>
                <a:latin typeface="inter-regular"/>
              </a:rPr>
              <a:t> and </a:t>
            </a:r>
            <a:r>
              <a:rPr lang="en-US" b="1" dirty="0">
                <a:solidFill>
                  <a:srgbClr val="333333"/>
                </a:solidFill>
                <a:latin typeface="inter-bold"/>
              </a:rPr>
              <a:t>Singing</a:t>
            </a:r>
            <a:r>
              <a:rPr lang="en-US" dirty="0">
                <a:solidFill>
                  <a:srgbClr val="333333"/>
                </a:solidFill>
                <a:latin typeface="inter-regular"/>
              </a:rPr>
              <a:t>. So there is a Multi-valued dependency on STU_ID, which leads to unnecessary repetition of data.</a:t>
            </a:r>
          </a:p>
          <a:p>
            <a:pPr algn="just"/>
            <a:r>
              <a:rPr lang="en-US" dirty="0">
                <a:solidFill>
                  <a:srgbClr val="333333"/>
                </a:solidFill>
                <a:latin typeface="inter-regular"/>
              </a:rPr>
              <a:t>So to make the above table into 4NF, we can decompose it into two tables:</a:t>
            </a:r>
            <a:endParaRPr lang="en-US" b="0" i="0" dirty="0">
              <a:solidFill>
                <a:srgbClr val="333333"/>
              </a:solidFill>
              <a:effectLst/>
              <a:latin typeface="inter-regular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69766"/>
              </p:ext>
            </p:extLst>
          </p:nvPr>
        </p:nvGraphicFramePr>
        <p:xfrm>
          <a:off x="533400" y="3880166"/>
          <a:ext cx="4878476" cy="2636520"/>
        </p:xfrm>
        <a:graphic>
          <a:graphicData uri="http://schemas.openxmlformats.org/drawingml/2006/table">
            <a:tbl>
              <a:tblPr/>
              <a:tblGrid>
                <a:gridCol w="2439238">
                  <a:extLst>
                    <a:ext uri="{9D8B030D-6E8A-4147-A177-3AD203B41FA5}">
                      <a16:colId xmlns:a16="http://schemas.microsoft.com/office/drawing/2014/main" val="4020140634"/>
                    </a:ext>
                  </a:extLst>
                </a:gridCol>
                <a:gridCol w="2439238">
                  <a:extLst>
                    <a:ext uri="{9D8B030D-6E8A-4147-A177-3AD203B41FA5}">
                      <a16:colId xmlns:a16="http://schemas.microsoft.com/office/drawing/2014/main" val="22644550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IN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STU_ID</a:t>
                      </a:r>
                    </a:p>
                  </a:txBody>
                  <a:tcPr marL="114300" marR="114300" marT="114300" marB="114300">
                    <a:lnL w="9525" cap="flat" cmpd="sng" algn="ctr">
                      <a:solidFill>
                        <a:srgbClr val="80B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B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B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COURSE</a:t>
                      </a:r>
                    </a:p>
                  </a:txBody>
                  <a:tcPr marL="114300" marR="114300" marT="114300" marB="114300">
                    <a:lnL w="9525" cap="flat" cmpd="sng" algn="ctr">
                      <a:solidFill>
                        <a:srgbClr val="80B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B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B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921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21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Computer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073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21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Math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9455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34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Chemistry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844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74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Biology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034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59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dirty="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Physics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505597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85750" y="3381325"/>
            <a:ext cx="8439150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inter-bold"/>
              </a:rPr>
              <a:t>STUDENT_COURSE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049677"/>
              </p:ext>
            </p:extLst>
          </p:nvPr>
        </p:nvGraphicFramePr>
        <p:xfrm>
          <a:off x="5905647" y="3880166"/>
          <a:ext cx="5638506" cy="2636520"/>
        </p:xfrm>
        <a:graphic>
          <a:graphicData uri="http://schemas.openxmlformats.org/drawingml/2006/table">
            <a:tbl>
              <a:tblPr/>
              <a:tblGrid>
                <a:gridCol w="2819253">
                  <a:extLst>
                    <a:ext uri="{9D8B030D-6E8A-4147-A177-3AD203B41FA5}">
                      <a16:colId xmlns:a16="http://schemas.microsoft.com/office/drawing/2014/main" val="2884920108"/>
                    </a:ext>
                  </a:extLst>
                </a:gridCol>
                <a:gridCol w="2819253">
                  <a:extLst>
                    <a:ext uri="{9D8B030D-6E8A-4147-A177-3AD203B41FA5}">
                      <a16:colId xmlns:a16="http://schemas.microsoft.com/office/drawing/2014/main" val="37929995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IN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STU_ID</a:t>
                      </a:r>
                    </a:p>
                  </a:txBody>
                  <a:tcPr marL="114300" marR="114300" marT="114300" marB="114300">
                    <a:lnL w="9525" cap="flat" cmpd="sng" algn="ctr">
                      <a:solidFill>
                        <a:srgbClr val="C0AB1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AB1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AB1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HOBBY</a:t>
                      </a:r>
                    </a:p>
                  </a:txBody>
                  <a:tcPr marL="114300" marR="114300" marT="114300" marB="114300">
                    <a:lnL w="9525" cap="flat" cmpd="sng" algn="ctr">
                      <a:solidFill>
                        <a:srgbClr val="C0AB1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AB1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AB1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9205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21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dirty="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Dancing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5823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21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Singing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598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34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Dancing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246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74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Cricket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751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59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dirty="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Hockey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29739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57900" y="3439149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STUDENT_HOBBY</a:t>
            </a:r>
            <a:endParaRPr lang="en-IN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200488"/>
            <a:ext cx="923889" cy="87970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5857" y="80219"/>
            <a:ext cx="1513804" cy="144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472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4450" y="1408837"/>
            <a:ext cx="99250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solidFill>
                  <a:srgbClr val="610B38"/>
                </a:solidFill>
                <a:latin typeface="erdana"/>
              </a:rPr>
              <a:t>6.Fifth </a:t>
            </a:r>
            <a:r>
              <a:rPr lang="en-US" dirty="0">
                <a:solidFill>
                  <a:srgbClr val="610B38"/>
                </a:solidFill>
                <a:latin typeface="erdana"/>
              </a:rPr>
              <a:t>normal form (5NF)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inter-regular"/>
              </a:rPr>
              <a:t>A relation is in 5NF if it is in 4NF and not contains any join dependency and joining should be lossless.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inter-regular"/>
              </a:rPr>
              <a:t>5NF is satisfied when all the tables are broken into as many tables as possible in order to avoid redundancy.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inter-regular"/>
              </a:rPr>
              <a:t>5NF is also known as Project-join normal form (PJ/NF).</a:t>
            </a:r>
            <a:endParaRPr lang="en-US" b="0" i="0" dirty="0">
              <a:solidFill>
                <a:srgbClr val="000000"/>
              </a:solidFill>
              <a:effectLst/>
              <a:latin typeface="inter-regular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783659"/>
              </p:ext>
            </p:extLst>
          </p:nvPr>
        </p:nvGraphicFramePr>
        <p:xfrm>
          <a:off x="2572045" y="3559334"/>
          <a:ext cx="7047909" cy="2636520"/>
        </p:xfrm>
        <a:graphic>
          <a:graphicData uri="http://schemas.openxmlformats.org/drawingml/2006/table">
            <a:tbl>
              <a:tblPr/>
              <a:tblGrid>
                <a:gridCol w="2349303">
                  <a:extLst>
                    <a:ext uri="{9D8B030D-6E8A-4147-A177-3AD203B41FA5}">
                      <a16:colId xmlns:a16="http://schemas.microsoft.com/office/drawing/2014/main" val="997966086"/>
                    </a:ext>
                  </a:extLst>
                </a:gridCol>
                <a:gridCol w="2349303">
                  <a:extLst>
                    <a:ext uri="{9D8B030D-6E8A-4147-A177-3AD203B41FA5}">
                      <a16:colId xmlns:a16="http://schemas.microsoft.com/office/drawing/2014/main" val="424345520"/>
                    </a:ext>
                  </a:extLst>
                </a:gridCol>
                <a:gridCol w="2349303">
                  <a:extLst>
                    <a:ext uri="{9D8B030D-6E8A-4147-A177-3AD203B41FA5}">
                      <a16:colId xmlns:a16="http://schemas.microsoft.com/office/drawing/2014/main" val="36513624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IN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SUBJECT</a:t>
                      </a:r>
                    </a:p>
                  </a:txBody>
                  <a:tcPr marL="114300" marR="114300" marT="114300" marB="114300">
                    <a:lnL w="9525" cap="flat" cmpd="sng" algn="ctr">
                      <a:solidFill>
                        <a:srgbClr val="9097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097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97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LECTURER</a:t>
                      </a:r>
                    </a:p>
                  </a:txBody>
                  <a:tcPr marL="114300" marR="114300" marT="114300" marB="114300">
                    <a:lnL w="9525" cap="flat" cmpd="sng" algn="ctr">
                      <a:solidFill>
                        <a:srgbClr val="9097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097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97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SEMESTER</a:t>
                      </a:r>
                    </a:p>
                  </a:txBody>
                  <a:tcPr marL="114300" marR="114300" marT="114300" marB="114300">
                    <a:lnL w="9525" cap="flat" cmpd="sng" algn="ctr">
                      <a:solidFill>
                        <a:srgbClr val="9097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097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977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8047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Computer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Anshika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Semester 1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1930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Computer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John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Semester 1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649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Math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John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Semester 1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5582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Math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Akash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Semester 2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3802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Chemistry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Praveen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dirty="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Semester 1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233488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219538"/>
            <a:ext cx="923889" cy="87970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5857" y="80219"/>
            <a:ext cx="1513804" cy="144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750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7694" y="1463554"/>
            <a:ext cx="112204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333333"/>
                </a:solidFill>
                <a:latin typeface="inter-regular"/>
              </a:rPr>
              <a:t>In the above table, John takes both Computer and Math class for Semester 1 but he doesn't take Math class for Semester 2. In this case, combination of all these fields required to identify a valid data.</a:t>
            </a:r>
          </a:p>
          <a:p>
            <a:pPr algn="just"/>
            <a:r>
              <a:rPr lang="en-US" dirty="0">
                <a:solidFill>
                  <a:srgbClr val="333333"/>
                </a:solidFill>
                <a:latin typeface="inter-regular"/>
              </a:rPr>
              <a:t>Suppose we add a new Semester as Semester 3 but do not know about the subject and who will be taking that subject so we leave Lecturer and Subject as NULL. But all three columns together acts as a primary key, so we can't leave other two columns blank.</a:t>
            </a:r>
          </a:p>
          <a:p>
            <a:pPr algn="just"/>
            <a:r>
              <a:rPr lang="en-US" dirty="0">
                <a:solidFill>
                  <a:srgbClr val="333333"/>
                </a:solidFill>
                <a:latin typeface="inter-regular"/>
              </a:rPr>
              <a:t>So to make the above table into 5NF, we can decompose it into three relations P1, P2 &amp; P3:</a:t>
            </a:r>
            <a:endParaRPr lang="en-US" b="0" i="0" dirty="0">
              <a:solidFill>
                <a:srgbClr val="333333"/>
              </a:solidFill>
              <a:effectLst/>
              <a:latin typeface="inter-regular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412515"/>
              </p:ext>
            </p:extLst>
          </p:nvPr>
        </p:nvGraphicFramePr>
        <p:xfrm>
          <a:off x="2572045" y="3601244"/>
          <a:ext cx="7047910" cy="2209800"/>
        </p:xfrm>
        <a:graphic>
          <a:graphicData uri="http://schemas.openxmlformats.org/drawingml/2006/table">
            <a:tbl>
              <a:tblPr/>
              <a:tblGrid>
                <a:gridCol w="3523955">
                  <a:extLst>
                    <a:ext uri="{9D8B030D-6E8A-4147-A177-3AD203B41FA5}">
                      <a16:colId xmlns:a16="http://schemas.microsoft.com/office/drawing/2014/main" val="2297450918"/>
                    </a:ext>
                  </a:extLst>
                </a:gridCol>
                <a:gridCol w="3523955">
                  <a:extLst>
                    <a:ext uri="{9D8B030D-6E8A-4147-A177-3AD203B41FA5}">
                      <a16:colId xmlns:a16="http://schemas.microsoft.com/office/drawing/2014/main" val="32897719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IN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SEMESTER</a:t>
                      </a:r>
                    </a:p>
                  </a:txBody>
                  <a:tcPr marL="114300" marR="114300" marT="114300" marB="114300">
                    <a:lnL w="9525" cap="flat" cmpd="sng" algn="ctr">
                      <a:solidFill>
                        <a:srgbClr val="202A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2A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02A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SUBJECT</a:t>
                      </a:r>
                    </a:p>
                  </a:txBody>
                  <a:tcPr marL="114300" marR="114300" marT="114300" marB="114300">
                    <a:lnL w="9525" cap="flat" cmpd="sng" algn="ctr">
                      <a:solidFill>
                        <a:srgbClr val="202A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2A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02A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9042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Semester 1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Computer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4819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Semester 1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Math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7243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Semester 1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Chemistry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83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Semester 2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dirty="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Math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75259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890553" y="3601244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333333"/>
                </a:solidFill>
                <a:latin typeface="inter-regular"/>
              </a:rPr>
              <a:t>P1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200488"/>
            <a:ext cx="923889" cy="8797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5857" y="80219"/>
            <a:ext cx="1513804" cy="144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757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443564"/>
              </p:ext>
            </p:extLst>
          </p:nvPr>
        </p:nvGraphicFramePr>
        <p:xfrm>
          <a:off x="1048045" y="1863884"/>
          <a:ext cx="5181306" cy="2636520"/>
        </p:xfrm>
        <a:graphic>
          <a:graphicData uri="http://schemas.openxmlformats.org/drawingml/2006/table">
            <a:tbl>
              <a:tblPr/>
              <a:tblGrid>
                <a:gridCol w="2590653">
                  <a:extLst>
                    <a:ext uri="{9D8B030D-6E8A-4147-A177-3AD203B41FA5}">
                      <a16:colId xmlns:a16="http://schemas.microsoft.com/office/drawing/2014/main" val="299760051"/>
                    </a:ext>
                  </a:extLst>
                </a:gridCol>
                <a:gridCol w="2590653">
                  <a:extLst>
                    <a:ext uri="{9D8B030D-6E8A-4147-A177-3AD203B41FA5}">
                      <a16:colId xmlns:a16="http://schemas.microsoft.com/office/drawing/2014/main" val="18527497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IN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SUBJECT</a:t>
                      </a:r>
                    </a:p>
                  </a:txBody>
                  <a:tcPr marL="114300" marR="114300" marT="114300" marB="114300">
                    <a:lnL w="9525" cap="flat" cmpd="sng" algn="ctr">
                      <a:solidFill>
                        <a:srgbClr val="B09A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9A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09A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LECTURER</a:t>
                      </a:r>
                    </a:p>
                  </a:txBody>
                  <a:tcPr marL="114300" marR="114300" marT="114300" marB="114300">
                    <a:lnL w="9525" cap="flat" cmpd="sng" algn="ctr">
                      <a:solidFill>
                        <a:srgbClr val="B09A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9A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09A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2335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Computer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Anshika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1208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Computer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John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140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Math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John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2529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Math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Akash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608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Chemistry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dirty="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Praveen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448942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439158"/>
              </p:ext>
            </p:extLst>
          </p:nvPr>
        </p:nvGraphicFramePr>
        <p:xfrm>
          <a:off x="6667795" y="3540284"/>
          <a:ext cx="5143206" cy="2636520"/>
        </p:xfrm>
        <a:graphic>
          <a:graphicData uri="http://schemas.openxmlformats.org/drawingml/2006/table">
            <a:tbl>
              <a:tblPr/>
              <a:tblGrid>
                <a:gridCol w="2571603">
                  <a:extLst>
                    <a:ext uri="{9D8B030D-6E8A-4147-A177-3AD203B41FA5}">
                      <a16:colId xmlns:a16="http://schemas.microsoft.com/office/drawing/2014/main" val="1815740709"/>
                    </a:ext>
                  </a:extLst>
                </a:gridCol>
                <a:gridCol w="2571603">
                  <a:extLst>
                    <a:ext uri="{9D8B030D-6E8A-4147-A177-3AD203B41FA5}">
                      <a16:colId xmlns:a16="http://schemas.microsoft.com/office/drawing/2014/main" val="7856166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IN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SEMSTER</a:t>
                      </a:r>
                    </a:p>
                  </a:txBody>
                  <a:tcPr marL="114300" marR="114300" marT="114300" marB="114300">
                    <a:lnL w="9525" cap="flat" cmpd="sng" algn="ctr">
                      <a:solidFill>
                        <a:srgbClr val="408F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8F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8F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LECTURER</a:t>
                      </a:r>
                    </a:p>
                  </a:txBody>
                  <a:tcPr marL="114300" marR="114300" marT="114300" marB="114300">
                    <a:lnL w="9525" cap="flat" cmpd="sng" algn="ctr">
                      <a:solidFill>
                        <a:srgbClr val="408F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8F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8F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2929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Semester 1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Anshika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2756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Semester 1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John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5493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Semester 1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John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4022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Semester 2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Akash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463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IN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Semester 1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dirty="0">
                          <a:solidFill>
                            <a:srgbClr val="333333"/>
                          </a:solidFill>
                          <a:effectLst/>
                          <a:latin typeface="inter-regular"/>
                        </a:rPr>
                        <a:t>Praveen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13576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76204" y="1494552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33333"/>
                </a:solidFill>
                <a:latin typeface="inter-regular"/>
              </a:rPr>
              <a:t>P2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6667795" y="2812812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333333"/>
                </a:solidFill>
                <a:latin typeface="inter-regular"/>
              </a:rPr>
              <a:t>P3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200488"/>
            <a:ext cx="923889" cy="87970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5857" y="80219"/>
            <a:ext cx="1513804" cy="144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848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426423"/>
            <a:ext cx="923889" cy="8797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5857" y="80219"/>
            <a:ext cx="1513804" cy="144140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324076" y="1654020"/>
            <a:ext cx="810178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610B38"/>
                </a:solidFill>
                <a:latin typeface="erdana"/>
              </a:rPr>
              <a:t>Advantages of </a:t>
            </a:r>
            <a:r>
              <a:rPr lang="en-US" b="1" dirty="0" smtClean="0">
                <a:solidFill>
                  <a:srgbClr val="610B38"/>
                </a:solidFill>
                <a:latin typeface="erdana"/>
              </a:rPr>
              <a:t>Normalization</a:t>
            </a:r>
          </a:p>
          <a:p>
            <a:pPr algn="just"/>
            <a:endParaRPr lang="en-US" b="1" dirty="0">
              <a:solidFill>
                <a:srgbClr val="610B38"/>
              </a:solidFill>
              <a:latin typeface="erdana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inter-regular"/>
              </a:rPr>
              <a:t>Normalization helps to minimize data redundancy.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inter-regular"/>
              </a:rPr>
              <a:t>Greater overall database organization.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inter-regular"/>
              </a:rPr>
              <a:t>Data consistency within the database.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inter-regular"/>
              </a:rPr>
              <a:t>Much more flexible database design.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inter-regular"/>
              </a:rPr>
              <a:t>Enforces the concept of relational integrity.</a:t>
            </a:r>
          </a:p>
          <a:p>
            <a:pPr algn="just"/>
            <a:r>
              <a:rPr lang="en-US" dirty="0">
                <a:solidFill>
                  <a:srgbClr val="610B38"/>
                </a:solidFill>
                <a:latin typeface="erdana"/>
              </a:rPr>
              <a:t>Disadvantages of Normalization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inter-regular"/>
              </a:rPr>
              <a:t>You cannot start building the database before knowing what the user needs.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inter-regular"/>
              </a:rPr>
              <a:t>The performance degrades when normalizing the relations to higher normal forms, i.e., 4NF, 5NF.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inter-regular"/>
              </a:rPr>
              <a:t>It is very time-consuming and difficult to normalize relations of a higher degree.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inter-regular"/>
              </a:rPr>
              <a:t>Careless decomposition may lead to a bad database design, leading to serious problems.</a:t>
            </a:r>
            <a:endParaRPr lang="en-US" b="0" i="0" dirty="0">
              <a:solidFill>
                <a:srgbClr val="000000"/>
              </a:solidFill>
              <a:effectLst/>
              <a:latin typeface="inter-regular"/>
            </a:endParaRPr>
          </a:p>
        </p:txBody>
      </p:sp>
    </p:spTree>
    <p:extLst>
      <p:ext uri="{BB962C8B-B14F-4D97-AF65-F5344CB8AC3E}">
        <p14:creationId xmlns:p14="http://schemas.microsoft.com/office/powerpoint/2010/main" val="843939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402,999 Thank You Images, Stock Photos &amp; Vectors | Shutter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682" y="1982289"/>
            <a:ext cx="74104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642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502</Words>
  <Application>Microsoft Office PowerPoint</Application>
  <PresentationFormat>Widescreen</PresentationFormat>
  <Paragraphs>133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Arial Rounded MT Bold</vt:lpstr>
      <vt:lpstr>Calibri</vt:lpstr>
      <vt:lpstr>Calibri Light</vt:lpstr>
      <vt:lpstr>erdana</vt:lpstr>
      <vt:lpstr>inter-bold</vt:lpstr>
      <vt:lpstr>inter-regular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</cp:revision>
  <dcterms:created xsi:type="dcterms:W3CDTF">2022-11-20T16:20:19Z</dcterms:created>
  <dcterms:modified xsi:type="dcterms:W3CDTF">2023-04-11T17:32:26Z</dcterms:modified>
</cp:coreProperties>
</file>