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6478169-75A6-4B7B-996A-5334F4EC15FD}"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278520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478169-75A6-4B7B-996A-5334F4EC15FD}"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3406237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478169-75A6-4B7B-996A-5334F4EC15FD}"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1752783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478169-75A6-4B7B-996A-5334F4EC15FD}"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263524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478169-75A6-4B7B-996A-5334F4EC15FD}"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402941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6478169-75A6-4B7B-996A-5334F4EC15FD}"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630902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6478169-75A6-4B7B-996A-5334F4EC15FD}" type="datetimeFigureOut">
              <a:rPr lang="en-IN" smtClean="0"/>
              <a:t>11-04-2023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158277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6478169-75A6-4B7B-996A-5334F4EC15FD}" type="datetimeFigureOut">
              <a:rPr lang="en-IN" smtClean="0"/>
              <a:t>11-04-2023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14357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78169-75A6-4B7B-996A-5334F4EC15FD}" type="datetimeFigureOut">
              <a:rPr lang="en-IN" smtClean="0"/>
              <a:t>11-04-2023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271967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478169-75A6-4B7B-996A-5334F4EC15FD}"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375115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478169-75A6-4B7B-996A-5334F4EC15FD}"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F755BC-373B-4110-86EB-1C7E66F89217}" type="slidenum">
              <a:rPr lang="en-IN" smtClean="0"/>
              <a:t>‹#›</a:t>
            </a:fld>
            <a:endParaRPr lang="en-IN"/>
          </a:p>
        </p:txBody>
      </p:sp>
    </p:spTree>
    <p:extLst>
      <p:ext uri="{BB962C8B-B14F-4D97-AF65-F5344CB8AC3E}">
        <p14:creationId xmlns:p14="http://schemas.microsoft.com/office/powerpoint/2010/main" val="149821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478169-75A6-4B7B-996A-5334F4EC15FD}" type="datetimeFigureOut">
              <a:rPr lang="en-IN" smtClean="0"/>
              <a:t>11-04-2023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755BC-373B-4110-86EB-1C7E66F89217}" type="slidenum">
              <a:rPr lang="en-IN" smtClean="0"/>
              <a:t>‹#›</a:t>
            </a:fld>
            <a:endParaRPr lang="en-IN"/>
          </a:p>
        </p:txBody>
      </p:sp>
    </p:spTree>
    <p:extLst>
      <p:ext uri="{BB962C8B-B14F-4D97-AF65-F5344CB8AC3E}">
        <p14:creationId xmlns:p14="http://schemas.microsoft.com/office/powerpoint/2010/main" val="423511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
        <p:nvSpPr>
          <p:cNvPr id="4" name="TextBox 3"/>
          <p:cNvSpPr txBox="1"/>
          <p:nvPr/>
        </p:nvSpPr>
        <p:spPr>
          <a:xfrm>
            <a:off x="1612945" y="2955144"/>
            <a:ext cx="8928005" cy="1015663"/>
          </a:xfrm>
          <a:prstGeom prst="rect">
            <a:avLst/>
          </a:prstGeom>
          <a:noFill/>
        </p:spPr>
        <p:txBody>
          <a:bodyPr wrap="square" rtlCol="0">
            <a:spAutoFit/>
          </a:bodyPr>
          <a:lstStyle/>
          <a:p>
            <a:pPr algn="ctr"/>
            <a:r>
              <a:rPr lang="en-IN" sz="6000" dirty="0" smtClean="0">
                <a:latin typeface="Arial Rounded MT Bold" panose="020F0704030504030204" pitchFamily="34" charset="0"/>
              </a:rPr>
              <a:t>DATABASE  DESIGN </a:t>
            </a:r>
            <a:endParaRPr lang="en-IN" sz="6000" dirty="0">
              <a:latin typeface="Arial Rounded MT Bold" panose="020F0704030504030204" pitchFamily="34" charset="0"/>
            </a:endParaRPr>
          </a:p>
        </p:txBody>
      </p:sp>
      <p:sp>
        <p:nvSpPr>
          <p:cNvPr id="5" name="TextBox 4"/>
          <p:cNvSpPr txBox="1"/>
          <p:nvPr/>
        </p:nvSpPr>
        <p:spPr>
          <a:xfrm>
            <a:off x="3208450" y="4223974"/>
            <a:ext cx="11220050" cy="1569660"/>
          </a:xfrm>
          <a:prstGeom prst="rect">
            <a:avLst/>
          </a:prstGeom>
          <a:noFill/>
        </p:spPr>
        <p:txBody>
          <a:bodyPr wrap="square" rtlCol="0">
            <a:spAutoFit/>
          </a:bodyPr>
          <a:lstStyle/>
          <a:p>
            <a:r>
              <a:rPr lang="en-IN" sz="1600" dirty="0" smtClean="0">
                <a:latin typeface="Arial Rounded MT Bold" panose="020F0704030504030204" pitchFamily="34" charset="0"/>
              </a:rPr>
              <a:t>( DEPARTMENT OF COMPUTER SCIENCE AND ENGINEERING )</a:t>
            </a:r>
          </a:p>
          <a:p>
            <a:endParaRPr lang="en-IN" sz="1600" dirty="0">
              <a:latin typeface="Arial Rounded MT Bold" panose="020F0704030504030204" pitchFamily="34" charset="0"/>
            </a:endParaRPr>
          </a:p>
          <a:p>
            <a:endParaRPr lang="en-IN" sz="1600" dirty="0" smtClean="0">
              <a:latin typeface="Arial Rounded MT Bold" panose="020F0704030504030204" pitchFamily="34" charset="0"/>
            </a:endParaRPr>
          </a:p>
          <a:p>
            <a:endParaRPr lang="en-IN" sz="1600" dirty="0">
              <a:latin typeface="Arial Rounded MT Bold" panose="020F0704030504030204" pitchFamily="34" charset="0"/>
            </a:endParaRPr>
          </a:p>
          <a:p>
            <a:r>
              <a:rPr lang="en-IN" sz="1600" dirty="0" smtClean="0">
                <a:latin typeface="Arial Rounded MT Bold" panose="020F0704030504030204" pitchFamily="34" charset="0"/>
              </a:rPr>
              <a:t>                TOPIC : </a:t>
            </a:r>
            <a:r>
              <a:rPr lang="en-IN" sz="1600" dirty="0" smtClean="0">
                <a:latin typeface="Arial Rounded MT Bold" panose="020F0704030504030204" pitchFamily="34" charset="0"/>
              </a:rPr>
              <a:t>CLOSURE OF SET OF FD’s , Minimal covers ,</a:t>
            </a:r>
          </a:p>
          <a:p>
            <a:r>
              <a:rPr lang="en-IN" sz="1600" dirty="0">
                <a:latin typeface="Arial Rounded MT Bold" panose="020F0704030504030204" pitchFamily="34" charset="0"/>
              </a:rPr>
              <a:t> </a:t>
            </a:r>
            <a:r>
              <a:rPr lang="en-IN" sz="1600" dirty="0" smtClean="0">
                <a:latin typeface="Arial Rounded MT Bold" panose="020F0704030504030204" pitchFamily="34" charset="0"/>
              </a:rPr>
              <a:t>                               Non – loss decomposition</a:t>
            </a:r>
            <a:endParaRPr lang="en-IN" sz="1600" dirty="0" smtClean="0">
              <a:latin typeface="Arial Rounded MT Bold" panose="020F0704030504030204" pitchFamily="34" charset="0"/>
            </a:endParaRPr>
          </a:p>
        </p:txBody>
      </p:sp>
      <p:sp>
        <p:nvSpPr>
          <p:cNvPr id="6" name="Rectangle 5"/>
          <p:cNvSpPr/>
          <p:nvPr/>
        </p:nvSpPr>
        <p:spPr>
          <a:xfrm>
            <a:off x="3028948" y="1209261"/>
            <a:ext cx="6096000" cy="1323439"/>
          </a:xfrm>
          <a:prstGeom prst="rect">
            <a:avLst/>
          </a:prstGeom>
        </p:spPr>
        <p:txBody>
          <a:bodyPr>
            <a:spAutoFit/>
          </a:bodyPr>
          <a:lstStyle/>
          <a:p>
            <a:pPr algn="ctr"/>
            <a:r>
              <a:rPr lang="en-IN" sz="8000" dirty="0" smtClean="0">
                <a:latin typeface="Arial Rounded MT Bold" panose="020F0704030504030204" pitchFamily="34" charset="0"/>
              </a:rPr>
              <a:t>UNIT 3</a:t>
            </a:r>
            <a:endParaRPr lang="en-IN" sz="8000" dirty="0">
              <a:latin typeface="Arial Rounded MT Bold" panose="020F0704030504030204" pitchFamily="34" charset="0"/>
            </a:endParaRPr>
          </a:p>
        </p:txBody>
      </p:sp>
    </p:spTree>
    <p:extLst>
      <p:ext uri="{BB962C8B-B14F-4D97-AF65-F5344CB8AC3E}">
        <p14:creationId xmlns:p14="http://schemas.microsoft.com/office/powerpoint/2010/main" val="171718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402,999 Thank You Images, Stock Photos &amp; Vectors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682" y="1982289"/>
            <a:ext cx="741045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43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
        <p:nvSpPr>
          <p:cNvPr id="4" name="Rectangle 3"/>
          <p:cNvSpPr/>
          <p:nvPr/>
        </p:nvSpPr>
        <p:spPr>
          <a:xfrm>
            <a:off x="1883777" y="1034124"/>
            <a:ext cx="9184557" cy="5355312"/>
          </a:xfrm>
          <a:prstGeom prst="rect">
            <a:avLst/>
          </a:prstGeom>
        </p:spPr>
        <p:txBody>
          <a:bodyPr wrap="square">
            <a:spAutoFit/>
          </a:bodyPr>
          <a:lstStyle/>
          <a:p>
            <a:r>
              <a:rPr lang="en-US" b="1" i="0" u="sng" dirty="0" smtClean="0">
                <a:effectLst/>
                <a:latin typeface="-apple-system"/>
              </a:rPr>
              <a:t>Closure Of Functional Dependency : </a:t>
            </a:r>
          </a:p>
          <a:p>
            <a:endParaRPr lang="en-US" i="0" dirty="0" smtClean="0">
              <a:effectLst/>
              <a:latin typeface="-apple-system"/>
            </a:endParaRPr>
          </a:p>
          <a:p>
            <a:pPr>
              <a:buFont typeface="Arial" panose="020B0604020202020204" pitchFamily="34" charset="0"/>
              <a:buChar char="•"/>
            </a:pPr>
            <a:r>
              <a:rPr lang="en-US" i="0" dirty="0" smtClean="0">
                <a:effectLst/>
                <a:latin typeface="-apple-system"/>
              </a:rPr>
              <a:t>The Closure Of Functional Dependency means the complete set of all possible attributes that can be functionally derived from given functional dependency using the inference rules known as Armstrong’s Rules.</a:t>
            </a:r>
          </a:p>
          <a:p>
            <a:pPr>
              <a:buFont typeface="Arial" panose="020B0604020202020204" pitchFamily="34" charset="0"/>
              <a:buChar char="•"/>
            </a:pPr>
            <a:r>
              <a:rPr lang="en-US" i="0" dirty="0" smtClean="0">
                <a:effectLst/>
                <a:latin typeface="-apple-system"/>
              </a:rPr>
              <a:t>If “F” is a functional dependency then closure of functional dependency can be denoted using “{F}</a:t>
            </a:r>
            <a:r>
              <a:rPr lang="en-US" i="0" baseline="30000" dirty="0" smtClean="0">
                <a:effectLst/>
                <a:latin typeface="-apple-system"/>
              </a:rPr>
              <a:t>+</a:t>
            </a:r>
            <a:r>
              <a:rPr lang="en-US" i="0" dirty="0" smtClean="0">
                <a:effectLst/>
                <a:latin typeface="-apple-system"/>
              </a:rPr>
              <a:t>”.</a:t>
            </a:r>
          </a:p>
          <a:p>
            <a:pPr>
              <a:buFont typeface="Arial" panose="020B0604020202020204" pitchFamily="34" charset="0"/>
              <a:buChar char="•"/>
            </a:pPr>
            <a:r>
              <a:rPr lang="en-US" i="0" dirty="0" smtClean="0">
                <a:effectLst/>
                <a:latin typeface="-apple-system"/>
              </a:rPr>
              <a:t>There are three steps to calculate closure of functional dependency. These are:</a:t>
            </a:r>
          </a:p>
          <a:p>
            <a:endParaRPr lang="en-US" i="0" dirty="0" smtClean="0">
              <a:effectLst/>
              <a:latin typeface="-apple-system"/>
            </a:endParaRPr>
          </a:p>
          <a:p>
            <a:r>
              <a:rPr lang="en-US" i="0" dirty="0" smtClean="0">
                <a:effectLst/>
                <a:latin typeface="-apple-system"/>
              </a:rPr>
              <a:t>Step-1 : Add the attributes which are present on Left Hand Side in the original functional dependency.</a:t>
            </a:r>
          </a:p>
          <a:p>
            <a:r>
              <a:rPr lang="en-US" i="0" dirty="0" smtClean="0">
                <a:effectLst/>
                <a:latin typeface="-apple-system"/>
              </a:rPr>
              <a:t>Step-2 : Now, add the attributes present on the Right Hand Side of the functional dependency.</a:t>
            </a:r>
          </a:p>
          <a:p>
            <a:r>
              <a:rPr lang="en-US" i="0" dirty="0" smtClean="0">
                <a:effectLst/>
                <a:latin typeface="-apple-system"/>
              </a:rPr>
              <a:t>Step-3 : With the help of attributes present on Right Hand Side, check the other attributes that can be derived from the other given functional dependencies. Repeat this process until all the possible attributes which can be derived are added in the closure.</a:t>
            </a:r>
          </a:p>
          <a:p>
            <a:endParaRPr lang="en-US" i="0" dirty="0" smtClean="0">
              <a:effectLst/>
              <a:latin typeface="-apple-system"/>
            </a:endParaRPr>
          </a:p>
          <a:p>
            <a:pPr>
              <a:buFont typeface="Arial" panose="020B0604020202020204" pitchFamily="34" charset="0"/>
              <a:buChar char="•"/>
            </a:pPr>
            <a:r>
              <a:rPr lang="en-US" i="0" dirty="0" smtClean="0">
                <a:effectLst/>
                <a:latin typeface="-apple-system"/>
              </a:rPr>
              <a:t>Seems difficult? Check out the example explained below and it will surely clear your doubt on how to calculate closure of functional dependency.</a:t>
            </a:r>
            <a:endParaRPr lang="en-US" i="0" dirty="0">
              <a:effectLst/>
              <a:latin typeface="-apple-system"/>
            </a:endParaRPr>
          </a:p>
        </p:txBody>
      </p:sp>
    </p:spTree>
    <p:extLst>
      <p:ext uri="{BB962C8B-B14F-4D97-AF65-F5344CB8AC3E}">
        <p14:creationId xmlns:p14="http://schemas.microsoft.com/office/powerpoint/2010/main" val="1979861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38793054"/>
              </p:ext>
            </p:extLst>
          </p:nvPr>
        </p:nvGraphicFramePr>
        <p:xfrm>
          <a:off x="1580750" y="4667088"/>
          <a:ext cx="10515600" cy="365760"/>
        </p:xfrm>
        <a:graphic>
          <a:graphicData uri="http://schemas.openxmlformats.org/drawingml/2006/table">
            <a:tbl>
              <a:tblPr/>
              <a:tblGrid>
                <a:gridCol w="10515600">
                  <a:extLst>
                    <a:ext uri="{9D8B030D-6E8A-4147-A177-3AD203B41FA5}">
                      <a16:colId xmlns:a16="http://schemas.microsoft.com/office/drawing/2014/main" val="2389041190"/>
                    </a:ext>
                  </a:extLst>
                </a:gridCol>
              </a:tblGrid>
              <a:tr h="0">
                <a:tc>
                  <a:txBody>
                    <a:bodyPr/>
                    <a:lstStyle/>
                    <a:p>
                      <a:pPr algn="l"/>
                      <a:r>
                        <a:rPr lang="en-US" b="1" dirty="0">
                          <a:solidFill>
                            <a:schemeClr val="tx1"/>
                          </a:solidFill>
                          <a:effectLst/>
                        </a:rPr>
                        <a:t>Step-1 : Add attributes present  on the LHS of the first functional dependency to the closure.</a:t>
                      </a:r>
                      <a:endParaRPr lang="en-US" dirty="0">
                        <a:solidFill>
                          <a:schemeClr val="tx1"/>
                        </a:solidFill>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2857796450"/>
                  </a:ext>
                </a:extLst>
              </a:tr>
            </a:tbl>
          </a:graphicData>
        </a:graphic>
      </p:graphicFrame>
      <p:sp>
        <p:nvSpPr>
          <p:cNvPr id="5" name="Rectangle 1"/>
          <p:cNvSpPr>
            <a:spLocks noChangeArrowheads="1"/>
          </p:cNvSpPr>
          <p:nvPr/>
        </p:nvSpPr>
        <p:spPr bwMode="auto">
          <a:xfrm>
            <a:off x="1215037" y="1506518"/>
            <a:ext cx="9242473" cy="281615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sng" strike="noStrike" cap="none" normalizeH="0" baseline="0" dirty="0" smtClean="0">
                <a:ln>
                  <a:noFill/>
                </a:ln>
                <a:effectLst/>
                <a:latin typeface="-apple-system"/>
              </a:rPr>
              <a:t>Closure Of Functional Dependency : Examples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smtClean="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effectLst/>
                <a:latin typeface="-apple-system"/>
              </a:rPr>
              <a:t>Example-1 : Consider the table </a:t>
            </a:r>
            <a:r>
              <a:rPr kumimoji="0" lang="en-US" altLang="en-US" i="0" u="none" strike="noStrike" cap="none" normalizeH="0" baseline="0" dirty="0" err="1" smtClean="0">
                <a:ln>
                  <a:noFill/>
                </a:ln>
                <a:effectLst/>
                <a:latin typeface="-apple-system"/>
              </a:rPr>
              <a:t>student_details</a:t>
            </a:r>
            <a:r>
              <a:rPr kumimoji="0" lang="en-US" altLang="en-US" i="0" u="none" strike="noStrike" cap="none" normalizeH="0" baseline="0" dirty="0" smtClean="0">
                <a:ln>
                  <a:noFill/>
                </a:ln>
                <a:effectLst/>
                <a:latin typeface="-apple-system"/>
              </a:rPr>
              <a:t> having (</a:t>
            </a:r>
            <a:r>
              <a:rPr kumimoji="0" lang="en-US" altLang="en-US" i="0" u="none" strike="noStrike" cap="none" normalizeH="0" baseline="0" dirty="0" err="1" smtClean="0">
                <a:ln>
                  <a:noFill/>
                </a:ln>
                <a:effectLst/>
                <a:latin typeface="-apple-system"/>
              </a:rPr>
              <a:t>Roll_No</a:t>
            </a:r>
            <a:r>
              <a:rPr kumimoji="0" lang="en-US" altLang="en-US" i="0" u="none" strike="noStrike" cap="none" normalizeH="0" baseline="0" dirty="0" smtClean="0">
                <a:ln>
                  <a:noFill/>
                </a:ln>
                <a:effectLst/>
                <a:latin typeface="-apple-system"/>
              </a:rPr>
              <a:t>, </a:t>
            </a:r>
            <a:r>
              <a:rPr kumimoji="0" lang="en-US" altLang="en-US" i="0" u="none" strike="noStrike" cap="none" normalizeH="0" baseline="0" dirty="0" err="1" smtClean="0">
                <a:ln>
                  <a:noFill/>
                </a:ln>
                <a:effectLst/>
                <a:latin typeface="-apple-system"/>
              </a:rPr>
              <a:t>Name,Marks</a:t>
            </a:r>
            <a:r>
              <a:rPr kumimoji="0" lang="en-US" altLang="en-US" i="0" u="none" strike="noStrike" cap="none" normalizeH="0" baseline="0" dirty="0" smtClean="0">
                <a:ln>
                  <a:noFill/>
                </a:ln>
                <a:effectLst/>
                <a:latin typeface="-apple-system"/>
              </a:rPr>
              <a:t>, Location) as the attributes and having two functional dependencies.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effectLst/>
                <a:latin typeface="-apple-system"/>
              </a:rPr>
              <a:t>FD1 : </a:t>
            </a:r>
            <a:r>
              <a:rPr kumimoji="0" lang="en-US" altLang="en-US" i="0" u="none" strike="noStrike" cap="none" normalizeH="0" baseline="0" dirty="0" err="1" smtClean="0">
                <a:ln>
                  <a:noFill/>
                </a:ln>
                <a:effectLst/>
                <a:latin typeface="-apple-system"/>
              </a:rPr>
              <a:t>Roll_No</a:t>
            </a:r>
            <a:r>
              <a:rPr kumimoji="0" lang="en-US" altLang="en-US" i="0" u="none" strike="noStrike" cap="none" normalizeH="0" baseline="0" dirty="0" smtClean="0">
                <a:ln>
                  <a:noFill/>
                </a:ln>
                <a:effectLst/>
                <a:latin typeface="-apple-system"/>
              </a:rPr>
              <a:t>  Name, Marks</a:t>
            </a:r>
            <a:endParaRPr kumimoji="0" lang="en-US" altLang="en-US"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effectLst/>
                <a:latin typeface="-apple-system"/>
              </a:rPr>
              <a:t>FD2 : Name   Marks, Location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effectLst/>
                <a:latin typeface="-apple-system"/>
              </a:rPr>
              <a:t>Now, We will calculate the closure of all the attributes present in the relation using the three steps mentioned below.</a:t>
            </a:r>
            <a:endParaRPr kumimoji="0" lang="en-US" altLang="en-US" i="0" u="none" strike="noStrike" cap="none" normalizeH="0" baseline="0" dirty="0" smtClean="0">
              <a:ln>
                <a:noFill/>
              </a:ln>
              <a:effectLst/>
            </a:endParaRPr>
          </a:p>
        </p:txBody>
      </p:sp>
      <p:sp>
        <p:nvSpPr>
          <p:cNvPr id="6" name="Rectangle 5"/>
          <p:cNvSpPr/>
          <p:nvPr/>
        </p:nvSpPr>
        <p:spPr>
          <a:xfrm>
            <a:off x="1580750" y="5192596"/>
            <a:ext cx="2448106" cy="369332"/>
          </a:xfrm>
          <a:prstGeom prst="rect">
            <a:avLst/>
          </a:prstGeom>
        </p:spPr>
        <p:txBody>
          <a:bodyPr wrap="none">
            <a:spAutoFit/>
          </a:bodyPr>
          <a:lstStyle/>
          <a:p>
            <a:pPr lvl="0" eaLnBrk="0" fontAlgn="base" hangingPunct="0">
              <a:spcBef>
                <a:spcPct val="0"/>
              </a:spcBef>
              <a:spcAft>
                <a:spcPct val="0"/>
              </a:spcAft>
            </a:pPr>
            <a:r>
              <a:rPr kumimoji="0" lang="en-US" altLang="en-US" i="0" u="none" strike="noStrike" cap="none" normalizeH="0" baseline="0" dirty="0" smtClean="0">
                <a:ln>
                  <a:noFill/>
                </a:ln>
                <a:effectLst/>
                <a:latin typeface="-apple-system"/>
              </a:rPr>
              <a:t>{</a:t>
            </a:r>
            <a:r>
              <a:rPr kumimoji="0" lang="en-US" altLang="en-US" i="0" u="none" strike="noStrike" cap="none" normalizeH="0" baseline="0" dirty="0" err="1" smtClean="0">
                <a:ln>
                  <a:noFill/>
                </a:ln>
                <a:effectLst/>
                <a:latin typeface="-apple-system"/>
              </a:rPr>
              <a:t>Roll_no</a:t>
            </a:r>
            <a:r>
              <a:rPr kumimoji="0" lang="en-US" altLang="en-US" i="0" u="none" strike="noStrike" cap="none" normalizeH="0" baseline="0" dirty="0" smtClean="0">
                <a:ln>
                  <a:noFill/>
                </a:ln>
                <a:effectLst/>
                <a:latin typeface="-apple-system"/>
              </a:rPr>
              <a:t>}</a:t>
            </a:r>
            <a:r>
              <a:rPr kumimoji="0" lang="en-US" altLang="en-US" i="0" u="none" strike="noStrike" cap="none" normalizeH="0" baseline="30000" dirty="0" smtClean="0">
                <a:ln>
                  <a:noFill/>
                </a:ln>
                <a:effectLst/>
                <a:latin typeface="-apple-system"/>
              </a:rPr>
              <a:t>+</a:t>
            </a:r>
            <a:r>
              <a:rPr kumimoji="0" lang="en-US" altLang="en-US" i="0" u="none" strike="noStrike" cap="none" normalizeH="0" baseline="0" dirty="0" smtClean="0">
                <a:ln>
                  <a:noFill/>
                </a:ln>
                <a:effectLst/>
                <a:latin typeface="-apple-system"/>
              </a:rPr>
              <a:t> = {</a:t>
            </a:r>
            <a:r>
              <a:rPr kumimoji="0" lang="en-US" altLang="en-US" i="0" u="none" strike="noStrike" cap="none" normalizeH="0" baseline="0" dirty="0" err="1" smtClean="0">
                <a:ln>
                  <a:noFill/>
                </a:ln>
                <a:effectLst/>
                <a:latin typeface="-apple-system"/>
              </a:rPr>
              <a:t>Roll_No</a:t>
            </a:r>
            <a:r>
              <a:rPr kumimoji="0" lang="en-US" altLang="en-US" i="0" u="none" strike="noStrike" cap="none" normalizeH="0" baseline="0" dirty="0" smtClean="0">
                <a:ln>
                  <a:noFill/>
                </a:ln>
                <a:effectLst/>
                <a:latin typeface="-apple-system"/>
              </a:rPr>
              <a:t>}</a:t>
            </a:r>
            <a:endParaRPr kumimoji="0" lang="en-US" altLang="en-US" i="0" u="none" strike="noStrike" cap="none" normalizeH="0" baseline="0" dirty="0" smtClean="0">
              <a:ln>
                <a:noFill/>
              </a:ln>
              <a:effectLst/>
            </a:endParaRPr>
          </a:p>
        </p:txBody>
      </p:sp>
    </p:spTree>
    <p:extLst>
      <p:ext uri="{BB962C8B-B14F-4D97-AF65-F5344CB8AC3E}">
        <p14:creationId xmlns:p14="http://schemas.microsoft.com/office/powerpoint/2010/main" val="313949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318" y="143268"/>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6577" y="-109182"/>
            <a:ext cx="1326943" cy="1263481"/>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93475386"/>
              </p:ext>
            </p:extLst>
          </p:nvPr>
        </p:nvGraphicFramePr>
        <p:xfrm>
          <a:off x="933734" y="1659413"/>
          <a:ext cx="10515600" cy="365760"/>
        </p:xfrm>
        <a:graphic>
          <a:graphicData uri="http://schemas.openxmlformats.org/drawingml/2006/table">
            <a:tbl>
              <a:tblPr/>
              <a:tblGrid>
                <a:gridCol w="10515600">
                  <a:extLst>
                    <a:ext uri="{9D8B030D-6E8A-4147-A177-3AD203B41FA5}">
                      <a16:colId xmlns:a16="http://schemas.microsoft.com/office/drawing/2014/main" val="3879787596"/>
                    </a:ext>
                  </a:extLst>
                </a:gridCol>
              </a:tblGrid>
              <a:tr h="0">
                <a:tc>
                  <a:txBody>
                    <a:bodyPr/>
                    <a:lstStyle/>
                    <a:p>
                      <a:pPr algn="l"/>
                      <a:r>
                        <a:rPr lang="en-US" b="0" dirty="0">
                          <a:solidFill>
                            <a:schemeClr val="tx1"/>
                          </a:solidFill>
                          <a:effectLst/>
                        </a:rPr>
                        <a:t>Step-2 : Add attributes present on the RHS of the original functional dependency to the closure.</a:t>
                      </a:r>
                    </a:p>
                  </a:txBody>
                  <a:tcPr anchor="ctr">
                    <a:lnL>
                      <a:noFill/>
                    </a:lnL>
                    <a:lnR>
                      <a:noFill/>
                    </a:lnR>
                    <a:lnT>
                      <a:noFill/>
                    </a:lnT>
                    <a:lnB>
                      <a:noFill/>
                    </a:lnB>
                    <a:solidFill>
                      <a:srgbClr val="FFFFFF"/>
                    </a:solidFill>
                  </a:tcPr>
                </a:tc>
                <a:extLst>
                  <a:ext uri="{0D108BD9-81ED-4DB2-BD59-A6C34878D82A}">
                    <a16:rowId xmlns:a16="http://schemas.microsoft.com/office/drawing/2014/main" val="3029645167"/>
                  </a:ext>
                </a:extLst>
              </a:tr>
            </a:tbl>
          </a:graphicData>
        </a:graphic>
      </p:graphicFrame>
      <p:sp>
        <p:nvSpPr>
          <p:cNvPr id="5" name="Rectangle 1"/>
          <p:cNvSpPr>
            <a:spLocks noChangeArrowheads="1"/>
          </p:cNvSpPr>
          <p:nvPr/>
        </p:nvSpPr>
        <p:spPr bwMode="auto">
          <a:xfrm>
            <a:off x="1684361" y="2025173"/>
            <a:ext cx="3409908" cy="14773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rPr>
              <a:t/>
            </a:r>
            <a:br>
              <a:rPr kumimoji="0" lang="en-US" altLang="en-US" b="0" i="0" u="none" strike="noStrike" cap="none" normalizeH="0" baseline="0" dirty="0" smtClean="0">
                <a:ln>
                  <a:noFill/>
                </a:ln>
                <a:effectLst/>
              </a:rPr>
            </a:br>
            <a:endParaRPr kumimoji="0" lang="en-US" altLang="en-US"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apple-system"/>
              </a:rPr>
              <a:t>{</a:t>
            </a:r>
            <a:r>
              <a:rPr kumimoji="0" lang="en-US" altLang="en-US" b="1" i="0" u="none" strike="noStrike" cap="none" normalizeH="0" baseline="0" dirty="0" err="1" smtClean="0">
                <a:ln>
                  <a:noFill/>
                </a:ln>
                <a:effectLst/>
                <a:latin typeface="-apple-system"/>
              </a:rPr>
              <a:t>Roll_no</a:t>
            </a:r>
            <a:r>
              <a:rPr kumimoji="0" lang="en-US" altLang="en-US" b="1" i="0" u="none" strike="noStrike" cap="none" normalizeH="0" baseline="0" dirty="0" smtClean="0">
                <a:ln>
                  <a:noFill/>
                </a:ln>
                <a:effectLst/>
                <a:latin typeface="-apple-system"/>
              </a:rPr>
              <a:t>}</a:t>
            </a:r>
            <a:r>
              <a:rPr kumimoji="0" lang="en-US" altLang="en-US" b="1" i="0" u="none" strike="noStrike" cap="none" normalizeH="0" baseline="30000" dirty="0" smtClean="0">
                <a:ln>
                  <a:noFill/>
                </a:ln>
                <a:effectLst/>
                <a:latin typeface="-apple-system"/>
              </a:rPr>
              <a:t>+</a:t>
            </a:r>
            <a:r>
              <a:rPr kumimoji="0" lang="en-US" altLang="en-US" b="1" i="0" u="none" strike="noStrike" cap="none" normalizeH="0" baseline="0" dirty="0" smtClean="0">
                <a:ln>
                  <a:noFill/>
                </a:ln>
                <a:effectLst/>
                <a:latin typeface="-apple-system"/>
              </a:rPr>
              <a:t> = {</a:t>
            </a:r>
            <a:r>
              <a:rPr kumimoji="0" lang="en-US" altLang="en-US" b="1" i="0" u="none" strike="noStrike" cap="none" normalizeH="0" baseline="0" dirty="0" err="1" smtClean="0">
                <a:ln>
                  <a:noFill/>
                </a:ln>
                <a:effectLst/>
                <a:latin typeface="-apple-system"/>
              </a:rPr>
              <a:t>Roll_No</a:t>
            </a:r>
            <a:r>
              <a:rPr kumimoji="0" lang="en-US" altLang="en-US" b="1" i="0" u="none" strike="noStrike" cap="none" normalizeH="0" baseline="0" dirty="0" smtClean="0">
                <a:ln>
                  <a:noFill/>
                </a:ln>
                <a:effectLst/>
                <a:latin typeface="-apple-system"/>
              </a:rPr>
              <a:t>, Marks}</a:t>
            </a:r>
            <a:endParaRPr kumimoji="0" lang="en-US" altLang="en-US"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rPr>
              <a:t/>
            </a:r>
            <a:br>
              <a:rPr kumimoji="0" lang="en-US" altLang="en-US" b="0" i="0" u="none" strike="noStrike" cap="none" normalizeH="0" baseline="0" dirty="0" smtClean="0">
                <a:ln>
                  <a:noFill/>
                </a:ln>
                <a:effectLst/>
              </a:rPr>
            </a:br>
            <a:endParaRPr kumimoji="0" lang="en-US" altLang="en-US" b="0" i="0" u="none" strike="noStrike" cap="none" normalizeH="0" baseline="0" dirty="0" smtClean="0">
              <a:ln>
                <a:noFill/>
              </a:ln>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588334993"/>
              </p:ext>
            </p:extLst>
          </p:nvPr>
        </p:nvGraphicFramePr>
        <p:xfrm>
          <a:off x="933734" y="3676562"/>
          <a:ext cx="10515600" cy="1188720"/>
        </p:xfrm>
        <a:graphic>
          <a:graphicData uri="http://schemas.openxmlformats.org/drawingml/2006/table">
            <a:tbl>
              <a:tblPr/>
              <a:tblGrid>
                <a:gridCol w="10515600">
                  <a:extLst>
                    <a:ext uri="{9D8B030D-6E8A-4147-A177-3AD203B41FA5}">
                      <a16:colId xmlns:a16="http://schemas.microsoft.com/office/drawing/2014/main" val="3600616068"/>
                    </a:ext>
                  </a:extLst>
                </a:gridCol>
              </a:tblGrid>
              <a:tr h="0">
                <a:tc>
                  <a:txBody>
                    <a:bodyPr/>
                    <a:lstStyle/>
                    <a:p>
                      <a:pPr algn="l"/>
                      <a:r>
                        <a:rPr lang="en-US" b="0" dirty="0">
                          <a:solidFill>
                            <a:schemeClr val="tx1"/>
                          </a:solidFill>
                          <a:effectLst/>
                        </a:rPr>
                        <a:t>Step-3 : Add the other possible attributes which can be derived using attributes present on the RHS of the closure. So </a:t>
                      </a:r>
                      <a:r>
                        <a:rPr lang="en-US" b="0" dirty="0" err="1">
                          <a:solidFill>
                            <a:schemeClr val="tx1"/>
                          </a:solidFill>
                          <a:effectLst/>
                        </a:rPr>
                        <a:t>Roll_No</a:t>
                      </a:r>
                      <a:r>
                        <a:rPr lang="en-US" b="0" dirty="0">
                          <a:solidFill>
                            <a:schemeClr val="tx1"/>
                          </a:solidFill>
                          <a:effectLst/>
                        </a:rPr>
                        <a:t> attribute cannot functionally determine any attribute but Name attribute can determine other attributes such as Marks and Location using 2</a:t>
                      </a:r>
                      <a:r>
                        <a:rPr lang="en-US" b="0" baseline="30000" dirty="0">
                          <a:solidFill>
                            <a:schemeClr val="tx1"/>
                          </a:solidFill>
                          <a:effectLst/>
                        </a:rPr>
                        <a:t>nd</a:t>
                      </a:r>
                      <a:r>
                        <a:rPr lang="en-US" b="0" dirty="0">
                          <a:solidFill>
                            <a:schemeClr val="tx1"/>
                          </a:solidFill>
                          <a:effectLst/>
                        </a:rPr>
                        <a:t> Functional Dependency(Name [icon name="long-arrow-right" class="" </a:t>
                      </a:r>
                      <a:r>
                        <a:rPr lang="en-US" b="0" dirty="0" err="1">
                          <a:solidFill>
                            <a:schemeClr val="tx1"/>
                          </a:solidFill>
                          <a:effectLst/>
                        </a:rPr>
                        <a:t>unprefixed_class</a:t>
                      </a:r>
                      <a:r>
                        <a:rPr lang="en-US" b="0" dirty="0">
                          <a:solidFill>
                            <a:schemeClr val="tx1"/>
                          </a:solidFill>
                          <a:effectLst/>
                        </a:rPr>
                        <a:t>=""] Marks, Location).</a:t>
                      </a:r>
                    </a:p>
                  </a:txBody>
                  <a:tcPr anchor="ctr">
                    <a:lnL>
                      <a:noFill/>
                    </a:lnL>
                    <a:lnR>
                      <a:noFill/>
                    </a:lnR>
                    <a:lnT>
                      <a:noFill/>
                    </a:lnT>
                    <a:lnB>
                      <a:noFill/>
                    </a:lnB>
                    <a:solidFill>
                      <a:srgbClr val="FFFFFF"/>
                    </a:solidFill>
                  </a:tcPr>
                </a:tc>
                <a:extLst>
                  <a:ext uri="{0D108BD9-81ED-4DB2-BD59-A6C34878D82A}">
                    <a16:rowId xmlns:a16="http://schemas.microsoft.com/office/drawing/2014/main" val="1463808044"/>
                  </a:ext>
                </a:extLst>
              </a:tr>
            </a:tbl>
          </a:graphicData>
        </a:graphic>
      </p:graphicFrame>
      <p:sp>
        <p:nvSpPr>
          <p:cNvPr id="7" name="Rectangle 2"/>
          <p:cNvSpPr>
            <a:spLocks noChangeArrowheads="1"/>
          </p:cNvSpPr>
          <p:nvPr/>
        </p:nvSpPr>
        <p:spPr bwMode="auto">
          <a:xfrm>
            <a:off x="1092207" y="5134625"/>
            <a:ext cx="5256567"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effectLst/>
                <a:latin typeface="-apple-system"/>
              </a:rPr>
              <a:t>Therefore, complete closure of </a:t>
            </a:r>
            <a:r>
              <a:rPr kumimoji="0" lang="en-US" altLang="en-US" i="0" u="none" strike="noStrike" cap="none" normalizeH="0" baseline="0" dirty="0" err="1" smtClean="0">
                <a:ln>
                  <a:noFill/>
                </a:ln>
                <a:effectLst/>
                <a:latin typeface="-apple-system"/>
              </a:rPr>
              <a:t>Roll_No</a:t>
            </a:r>
            <a:r>
              <a:rPr kumimoji="0" lang="en-US" altLang="en-US" i="0" u="none" strike="noStrike" cap="none" normalizeH="0" baseline="0" dirty="0" smtClean="0">
                <a:ln>
                  <a:noFill/>
                </a:ln>
                <a:effectLst/>
                <a:latin typeface="-apple-system"/>
              </a:rPr>
              <a:t> will be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apple-system"/>
              </a:rPr>
              <a:t>{</a:t>
            </a:r>
            <a:r>
              <a:rPr kumimoji="0" lang="en-US" altLang="en-US" b="1" i="0" u="none" strike="noStrike" cap="none" normalizeH="0" baseline="0" dirty="0" err="1" smtClean="0">
                <a:ln>
                  <a:noFill/>
                </a:ln>
                <a:effectLst/>
                <a:latin typeface="-apple-system"/>
              </a:rPr>
              <a:t>Roll_no</a:t>
            </a:r>
            <a:r>
              <a:rPr kumimoji="0" lang="en-US" altLang="en-US" b="1" i="0" u="none" strike="noStrike" cap="none" normalizeH="0" baseline="0" dirty="0" smtClean="0">
                <a:ln>
                  <a:noFill/>
                </a:ln>
                <a:effectLst/>
                <a:latin typeface="-apple-system"/>
              </a:rPr>
              <a:t>}</a:t>
            </a:r>
            <a:r>
              <a:rPr kumimoji="0" lang="en-US" altLang="en-US" b="1" i="0" u="none" strike="noStrike" cap="none" normalizeH="0" baseline="30000" dirty="0" smtClean="0">
                <a:ln>
                  <a:noFill/>
                </a:ln>
                <a:effectLst/>
                <a:latin typeface="-apple-system"/>
              </a:rPr>
              <a:t>+</a:t>
            </a:r>
            <a:r>
              <a:rPr kumimoji="0" lang="en-US" altLang="en-US" b="1" i="0" u="none" strike="noStrike" cap="none" normalizeH="0" baseline="0" dirty="0" smtClean="0">
                <a:ln>
                  <a:noFill/>
                </a:ln>
                <a:effectLst/>
                <a:latin typeface="-apple-system"/>
              </a:rPr>
              <a:t> = {</a:t>
            </a:r>
            <a:r>
              <a:rPr kumimoji="0" lang="en-US" altLang="en-US" b="1" i="0" u="none" strike="noStrike" cap="none" normalizeH="0" baseline="0" dirty="0" err="1" smtClean="0">
                <a:ln>
                  <a:noFill/>
                </a:ln>
                <a:effectLst/>
                <a:latin typeface="-apple-system"/>
              </a:rPr>
              <a:t>Roll_No</a:t>
            </a:r>
            <a:r>
              <a:rPr kumimoji="0" lang="en-US" altLang="en-US" b="1" i="0" u="none" strike="noStrike" cap="none" normalizeH="0" baseline="0" dirty="0" smtClean="0">
                <a:ln>
                  <a:noFill/>
                </a:ln>
                <a:effectLst/>
                <a:latin typeface="-apple-system"/>
              </a:rPr>
              <a:t>, Marks, Name, Location}</a:t>
            </a:r>
            <a:endParaRPr kumimoji="0" lang="en-US" altLang="en-US" b="1" i="0" u="none" strike="noStrike" cap="none" normalizeH="0" baseline="0" dirty="0" smtClean="0">
              <a:ln>
                <a:noFill/>
              </a:ln>
              <a:effectLst/>
            </a:endParaRPr>
          </a:p>
        </p:txBody>
      </p:sp>
    </p:spTree>
    <p:extLst>
      <p:ext uri="{BB962C8B-B14F-4D97-AF65-F5344CB8AC3E}">
        <p14:creationId xmlns:p14="http://schemas.microsoft.com/office/powerpoint/2010/main" val="310437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
        <p:nvSpPr>
          <p:cNvPr id="4" name="Rectangle 3"/>
          <p:cNvSpPr/>
          <p:nvPr/>
        </p:nvSpPr>
        <p:spPr>
          <a:xfrm>
            <a:off x="2119952" y="2049904"/>
            <a:ext cx="8511654" cy="4247317"/>
          </a:xfrm>
          <a:prstGeom prst="rect">
            <a:avLst/>
          </a:prstGeom>
        </p:spPr>
        <p:txBody>
          <a:bodyPr wrap="square">
            <a:spAutoFit/>
          </a:bodyPr>
          <a:lstStyle/>
          <a:p>
            <a:pPr algn="just"/>
            <a:r>
              <a:rPr lang="en-US" b="0" i="0" dirty="0" smtClean="0">
                <a:solidFill>
                  <a:srgbClr val="000000"/>
                </a:solidFill>
                <a:effectLst/>
                <a:latin typeface="Nunito"/>
              </a:rPr>
              <a:t>A minimal cover of a set of functional dependencies (FD) E is a minimal set of dependencies F that is equivalent to E.</a:t>
            </a:r>
          </a:p>
          <a:p>
            <a:pPr algn="just"/>
            <a:endParaRPr lang="en-US" b="0" i="0" dirty="0" smtClean="0">
              <a:solidFill>
                <a:srgbClr val="000000"/>
              </a:solidFill>
              <a:effectLst/>
              <a:latin typeface="Nunito"/>
            </a:endParaRPr>
          </a:p>
          <a:p>
            <a:pPr algn="just"/>
            <a:r>
              <a:rPr lang="en-US" b="0" i="0" dirty="0" smtClean="0">
                <a:solidFill>
                  <a:srgbClr val="000000"/>
                </a:solidFill>
                <a:effectLst/>
                <a:latin typeface="Nunito"/>
              </a:rPr>
              <a:t>The formal definition is: A set of FD F to be minimal if it satisfies the following conditions −</a:t>
            </a:r>
          </a:p>
          <a:p>
            <a:pPr algn="just">
              <a:buFont typeface="Arial" panose="020B0604020202020204" pitchFamily="34" charset="0"/>
              <a:buChar char="•"/>
            </a:pPr>
            <a:r>
              <a:rPr lang="en-US" b="0" i="0" dirty="0" smtClean="0">
                <a:solidFill>
                  <a:srgbClr val="000000"/>
                </a:solidFill>
                <a:effectLst/>
                <a:latin typeface="Nunito"/>
              </a:rPr>
              <a:t>Every dependency in F has a single attribute for its right-hand side.</a:t>
            </a:r>
          </a:p>
          <a:p>
            <a:pPr algn="just">
              <a:buFont typeface="Arial" panose="020B0604020202020204" pitchFamily="34" charset="0"/>
              <a:buChar char="•"/>
            </a:pPr>
            <a:r>
              <a:rPr lang="en-US" b="0" i="0" dirty="0" smtClean="0">
                <a:solidFill>
                  <a:srgbClr val="000000"/>
                </a:solidFill>
                <a:effectLst/>
                <a:latin typeface="Nunito"/>
              </a:rPr>
              <a:t>We cannot replace any dependency X-&gt;A in F with a dependency Y-&gt;A, where Y is a proper subset of X, and still have a set of dependencies that is equivalent to F.</a:t>
            </a:r>
          </a:p>
          <a:p>
            <a:pPr algn="just">
              <a:buFont typeface="Arial" panose="020B0604020202020204" pitchFamily="34" charset="0"/>
              <a:buChar char="•"/>
            </a:pPr>
            <a:r>
              <a:rPr lang="en-US" b="0" i="0" dirty="0" smtClean="0">
                <a:solidFill>
                  <a:srgbClr val="000000"/>
                </a:solidFill>
                <a:effectLst/>
                <a:latin typeface="Nunito"/>
              </a:rPr>
              <a:t>We cannot remove any dependency from F and still have a set of dependencies that are equivalent to F.</a:t>
            </a:r>
          </a:p>
          <a:p>
            <a:pPr algn="just"/>
            <a:r>
              <a:rPr lang="en-US" b="0" i="0" dirty="0" smtClean="0">
                <a:solidFill>
                  <a:srgbClr val="000000"/>
                </a:solidFill>
                <a:effectLst/>
                <a:latin typeface="Nunito"/>
              </a:rPr>
              <a:t>Canonical cover is called minimal cover which is called the minimum set of FDs. A set of FD FC is called canonical cover of F if each FD in FC is a −</a:t>
            </a:r>
          </a:p>
          <a:p>
            <a:pPr>
              <a:buFont typeface="Arial" panose="020B0604020202020204" pitchFamily="34" charset="0"/>
              <a:buChar char="•"/>
            </a:pPr>
            <a:r>
              <a:rPr lang="en-US" b="0" i="0" dirty="0" smtClean="0">
                <a:solidFill>
                  <a:srgbClr val="000000"/>
                </a:solidFill>
                <a:effectLst/>
                <a:latin typeface="Nunito"/>
              </a:rPr>
              <a:t>Simple FD.</a:t>
            </a:r>
          </a:p>
          <a:p>
            <a:pPr>
              <a:buFont typeface="Arial" panose="020B0604020202020204" pitchFamily="34" charset="0"/>
              <a:buChar char="•"/>
            </a:pPr>
            <a:r>
              <a:rPr lang="en-US" b="0" i="0" dirty="0" smtClean="0">
                <a:solidFill>
                  <a:srgbClr val="000000"/>
                </a:solidFill>
                <a:effectLst/>
                <a:latin typeface="Nunito"/>
              </a:rPr>
              <a:t>Left reduced FD.</a:t>
            </a:r>
          </a:p>
          <a:p>
            <a:pPr>
              <a:buFont typeface="Arial" panose="020B0604020202020204" pitchFamily="34" charset="0"/>
              <a:buChar char="•"/>
            </a:pPr>
            <a:r>
              <a:rPr lang="en-US" b="0" i="0" dirty="0" smtClean="0">
                <a:solidFill>
                  <a:srgbClr val="000000"/>
                </a:solidFill>
                <a:effectLst/>
                <a:latin typeface="Nunito"/>
              </a:rPr>
              <a:t>Non-redundant FD.</a:t>
            </a:r>
            <a:endParaRPr lang="en-US" b="0" i="0" dirty="0">
              <a:solidFill>
                <a:srgbClr val="000000"/>
              </a:solidFill>
              <a:effectLst/>
              <a:latin typeface="Nunito"/>
            </a:endParaRPr>
          </a:p>
        </p:txBody>
      </p:sp>
      <p:sp>
        <p:nvSpPr>
          <p:cNvPr id="5" name="TextBox 4"/>
          <p:cNvSpPr txBox="1"/>
          <p:nvPr/>
        </p:nvSpPr>
        <p:spPr>
          <a:xfrm>
            <a:off x="3930555" y="722251"/>
            <a:ext cx="4681182" cy="707886"/>
          </a:xfrm>
          <a:prstGeom prst="rect">
            <a:avLst/>
          </a:prstGeom>
          <a:noFill/>
        </p:spPr>
        <p:txBody>
          <a:bodyPr wrap="square" rtlCol="0">
            <a:spAutoFit/>
          </a:bodyPr>
          <a:lstStyle/>
          <a:p>
            <a:r>
              <a:rPr lang="en-IN" sz="4000" b="1" dirty="0" smtClean="0"/>
              <a:t>MINIMAL COVERS</a:t>
            </a:r>
            <a:endParaRPr lang="en-IN" sz="4000" b="1" dirty="0"/>
          </a:p>
        </p:txBody>
      </p:sp>
    </p:spTree>
    <p:extLst>
      <p:ext uri="{BB962C8B-B14F-4D97-AF65-F5344CB8AC3E}">
        <p14:creationId xmlns:p14="http://schemas.microsoft.com/office/powerpoint/2010/main" val="426741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2088" y="2105000"/>
            <a:ext cx="7078639" cy="3139321"/>
          </a:xfrm>
          <a:prstGeom prst="rect">
            <a:avLst/>
          </a:prstGeom>
        </p:spPr>
        <p:txBody>
          <a:bodyPr wrap="square">
            <a:spAutoFit/>
          </a:bodyPr>
          <a:lstStyle/>
          <a:p>
            <a:r>
              <a:rPr lang="en-US" b="0" i="0" dirty="0" smtClean="0">
                <a:solidFill>
                  <a:srgbClr val="813588"/>
                </a:solidFill>
                <a:effectLst/>
                <a:latin typeface="Roboto"/>
              </a:rPr>
              <a:t>What is Lossless Decomposition in DBMS?</a:t>
            </a:r>
          </a:p>
          <a:p>
            <a:r>
              <a:rPr lang="en-US" b="0" i="0" dirty="0" smtClean="0">
                <a:solidFill>
                  <a:srgbClr val="333333"/>
                </a:solidFill>
                <a:effectLst/>
                <a:latin typeface="Roboto"/>
              </a:rPr>
              <a:t>The decomposition of a given relation X is known as a lossless decomposition when the X decomposes into two relations X1 and X2 in a way that the natural joining of X1 and X2 gives us the original relation X in return.</a:t>
            </a:r>
          </a:p>
          <a:p>
            <a:endParaRPr lang="en-US" b="0" i="0" dirty="0" smtClean="0">
              <a:solidFill>
                <a:srgbClr val="333333"/>
              </a:solidFill>
              <a:effectLst/>
              <a:latin typeface="Roboto"/>
            </a:endParaRPr>
          </a:p>
          <a:p>
            <a:r>
              <a:rPr lang="en-US" b="0" i="0" dirty="0" smtClean="0">
                <a:solidFill>
                  <a:srgbClr val="813588"/>
                </a:solidFill>
                <a:effectLst/>
                <a:latin typeface="Roboto"/>
              </a:rPr>
              <a:t>Uses of Lossless Decomposition in DBMS</a:t>
            </a:r>
          </a:p>
          <a:p>
            <a:r>
              <a:rPr lang="en-US" b="0" i="0" dirty="0" smtClean="0">
                <a:solidFill>
                  <a:srgbClr val="333333"/>
                </a:solidFill>
                <a:effectLst/>
                <a:latin typeface="Roboto"/>
              </a:rPr>
              <a:t>There are two types of decompositions in DBMS, lossless and </a:t>
            </a:r>
            <a:r>
              <a:rPr lang="en-US" b="0" i="0" dirty="0" err="1" smtClean="0">
                <a:solidFill>
                  <a:srgbClr val="333333"/>
                </a:solidFill>
                <a:effectLst/>
                <a:latin typeface="Roboto"/>
              </a:rPr>
              <a:t>lossy</a:t>
            </a:r>
            <a:r>
              <a:rPr lang="en-US" b="0" i="0" dirty="0" smtClean="0">
                <a:solidFill>
                  <a:srgbClr val="333333"/>
                </a:solidFill>
                <a:effectLst/>
                <a:latin typeface="Roboto"/>
              </a:rPr>
              <a:t> decomposition. The process of lossless decomposition helps in the removal of data redundancy from a database while still preserving the initial/original data.</a:t>
            </a:r>
            <a:endParaRPr lang="en-US" b="0" i="0" dirty="0">
              <a:solidFill>
                <a:srgbClr val="333333"/>
              </a:solidFill>
              <a:effectLst/>
              <a:latin typeface="Roboto"/>
            </a:endParaRPr>
          </a:p>
        </p:txBody>
      </p:sp>
      <p:sp>
        <p:nvSpPr>
          <p:cNvPr id="3" name="Rectangle 2"/>
          <p:cNvSpPr/>
          <p:nvPr/>
        </p:nvSpPr>
        <p:spPr>
          <a:xfrm>
            <a:off x="3081622" y="760441"/>
            <a:ext cx="5919569" cy="646331"/>
          </a:xfrm>
          <a:prstGeom prst="rect">
            <a:avLst/>
          </a:prstGeom>
        </p:spPr>
        <p:txBody>
          <a:bodyPr wrap="none">
            <a:spAutoFit/>
          </a:bodyPr>
          <a:lstStyle/>
          <a:p>
            <a:r>
              <a:rPr lang="en-IN" sz="3600" b="1" dirty="0" smtClean="0"/>
              <a:t>NON – LOSS DECOMPOSITION</a:t>
            </a:r>
            <a:endParaRPr lang="en-IN" sz="3600" b="1" dirty="0"/>
          </a:p>
        </p:txBody>
      </p:sp>
      <p:pic>
        <p:nvPicPr>
          <p:cNvPr id="4" name="Picture 3">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96048"/>
            <a:ext cx="923889" cy="879703"/>
          </a:xfrm>
          <a:prstGeom prst="rect">
            <a:avLst/>
          </a:prstGeom>
        </p:spPr>
      </p:pic>
      <p:pic>
        <p:nvPicPr>
          <p:cNvPr id="5" name="Picture 4">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Tree>
    <p:extLst>
      <p:ext uri="{BB962C8B-B14F-4D97-AF65-F5344CB8AC3E}">
        <p14:creationId xmlns:p14="http://schemas.microsoft.com/office/powerpoint/2010/main" val="1370052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3725" y="1894218"/>
            <a:ext cx="8347881" cy="3139321"/>
          </a:xfrm>
          <a:prstGeom prst="rect">
            <a:avLst/>
          </a:prstGeom>
        </p:spPr>
        <p:txBody>
          <a:bodyPr wrap="square">
            <a:spAutoFit/>
          </a:bodyPr>
          <a:lstStyle/>
          <a:p>
            <a:r>
              <a:rPr lang="en-US" b="0" i="0" dirty="0" smtClean="0">
                <a:solidFill>
                  <a:srgbClr val="813588"/>
                </a:solidFill>
                <a:effectLst/>
                <a:latin typeface="Roboto"/>
              </a:rPr>
              <a:t>How is a Decomposition Lossless?</a:t>
            </a:r>
          </a:p>
          <a:p>
            <a:r>
              <a:rPr lang="en-US" b="0" i="0" dirty="0" smtClean="0">
                <a:solidFill>
                  <a:srgbClr val="333333"/>
                </a:solidFill>
                <a:effectLst/>
                <a:latin typeface="Roboto"/>
              </a:rPr>
              <a:t>In the case of lossless decomposition, one selects the common attribute. Here, the criteria used for the selection of a common attribute as this attribute has to be a super key or a candidate key in either relation X1, relation X2, or either of them.</a:t>
            </a:r>
          </a:p>
          <a:p>
            <a:r>
              <a:rPr lang="en-US" b="0" i="0" dirty="0" smtClean="0">
                <a:solidFill>
                  <a:srgbClr val="333333"/>
                </a:solidFill>
                <a:effectLst/>
                <a:latin typeface="Roboto"/>
              </a:rPr>
              <a:t>In simpler words, the decomposition of the relation X into the relations X1 and X2 will be a lossless join decomposition in DBMS when a minimum of one of these functional dependencies is in F+ (Functional dependency closure).</a:t>
            </a:r>
          </a:p>
          <a:p>
            <a:r>
              <a:rPr lang="en-US" b="0" i="0" dirty="0" smtClean="0">
                <a:solidFill>
                  <a:srgbClr val="333333"/>
                </a:solidFill>
                <a:effectLst/>
                <a:latin typeface="Roboto"/>
              </a:rPr>
              <a:t>X1 ∩ X2 → X1</a:t>
            </a:r>
          </a:p>
          <a:p>
            <a:r>
              <a:rPr lang="en-US" b="0" i="0" dirty="0" smtClean="0">
                <a:solidFill>
                  <a:srgbClr val="333333"/>
                </a:solidFill>
                <a:effectLst/>
                <a:latin typeface="Roboto"/>
              </a:rPr>
              <a:t>OR</a:t>
            </a:r>
          </a:p>
          <a:p>
            <a:r>
              <a:rPr lang="en-US" b="0" i="0" dirty="0" smtClean="0">
                <a:solidFill>
                  <a:srgbClr val="333333"/>
                </a:solidFill>
                <a:effectLst/>
                <a:latin typeface="Roboto"/>
              </a:rPr>
              <a:t>X1 ∩ X2 → X2</a:t>
            </a:r>
            <a:endParaRPr lang="en-US" b="0" i="0" dirty="0">
              <a:solidFill>
                <a:srgbClr val="333333"/>
              </a:solidFill>
              <a:effectLst/>
              <a:latin typeface="Roboto"/>
            </a:endParaRPr>
          </a:p>
        </p:txBody>
      </p:sp>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Tree>
    <p:extLst>
      <p:ext uri="{BB962C8B-B14F-4D97-AF65-F5344CB8AC3E}">
        <p14:creationId xmlns:p14="http://schemas.microsoft.com/office/powerpoint/2010/main" val="2388966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4041" y="2170207"/>
            <a:ext cx="9562531" cy="3139321"/>
          </a:xfrm>
          <a:prstGeom prst="rect">
            <a:avLst/>
          </a:prstGeom>
        </p:spPr>
        <p:txBody>
          <a:bodyPr wrap="square">
            <a:spAutoFit/>
          </a:bodyPr>
          <a:lstStyle/>
          <a:p>
            <a:r>
              <a:rPr lang="en-US" b="0" i="0" dirty="0" smtClean="0">
                <a:solidFill>
                  <a:srgbClr val="813588"/>
                </a:solidFill>
                <a:effectLst/>
                <a:latin typeface="Roboto"/>
              </a:rPr>
              <a:t>Conditions Required for Lossless Decomposition in DBMS</a:t>
            </a:r>
          </a:p>
          <a:p>
            <a:r>
              <a:rPr lang="en-US" b="0" i="0" dirty="0" smtClean="0">
                <a:solidFill>
                  <a:srgbClr val="333333"/>
                </a:solidFill>
                <a:effectLst/>
                <a:latin typeface="Roboto"/>
              </a:rPr>
              <a:t>Let us consider a relation X. In case we decompose this relation into relation X1 and relation X2 sub-parts. This decomposition will be referred to as a lossless decomposition in case it satisfies these statements:</a:t>
            </a:r>
          </a:p>
          <a:p>
            <a:pPr>
              <a:buFont typeface="Arial" panose="020B0604020202020204" pitchFamily="34" charset="0"/>
              <a:buChar char="•"/>
            </a:pPr>
            <a:r>
              <a:rPr lang="en-US" b="0" i="0" dirty="0" smtClean="0">
                <a:solidFill>
                  <a:srgbClr val="333333"/>
                </a:solidFill>
                <a:effectLst/>
                <a:latin typeface="Roboto"/>
              </a:rPr>
              <a:t>If we union the sub relations X1 and X2, then it should consist of all the attributes available before the decomposition in the original relation X.</a:t>
            </a:r>
          </a:p>
          <a:p>
            <a:pPr>
              <a:buFont typeface="Arial" panose="020B0604020202020204" pitchFamily="34" charset="0"/>
              <a:buChar char="•"/>
            </a:pPr>
            <a:endParaRPr lang="en-US" b="0" i="0" dirty="0" smtClean="0">
              <a:solidFill>
                <a:srgbClr val="333333"/>
              </a:solidFill>
              <a:effectLst/>
              <a:latin typeface="Roboto"/>
            </a:endParaRPr>
          </a:p>
          <a:p>
            <a:pPr>
              <a:buFont typeface="Arial" panose="020B0604020202020204" pitchFamily="34" charset="0"/>
              <a:buChar char="•"/>
            </a:pPr>
            <a:r>
              <a:rPr lang="en-US" b="0" i="0" dirty="0" smtClean="0">
                <a:solidFill>
                  <a:srgbClr val="333333"/>
                </a:solidFill>
                <a:effectLst/>
                <a:latin typeface="Roboto"/>
              </a:rPr>
              <a:t>The intersections of X1 and X2 can never be Null. There must be a common attribute in the sub relation. This common attribute must consist of some unique data/information.</a:t>
            </a:r>
          </a:p>
          <a:p>
            <a:r>
              <a:rPr lang="en-US" b="0" i="0" dirty="0" smtClean="0">
                <a:solidFill>
                  <a:srgbClr val="333333"/>
                </a:solidFill>
                <a:effectLst/>
                <a:latin typeface="Roboto"/>
              </a:rPr>
              <a:t>Here, the common attribute needs to be the super key of the sub relations, either X1 or X2.</a:t>
            </a:r>
          </a:p>
          <a:p>
            <a:endParaRPr lang="en-US" b="0" i="0" dirty="0" smtClean="0">
              <a:solidFill>
                <a:srgbClr val="333333"/>
              </a:solidFill>
              <a:effectLst/>
              <a:latin typeface="Roboto"/>
            </a:endParaRPr>
          </a:p>
        </p:txBody>
      </p:sp>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Tree>
    <p:extLst>
      <p:ext uri="{BB962C8B-B14F-4D97-AF65-F5344CB8AC3E}">
        <p14:creationId xmlns:p14="http://schemas.microsoft.com/office/powerpoint/2010/main" val="149184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3851" y="2184864"/>
            <a:ext cx="8170460" cy="3139321"/>
          </a:xfrm>
          <a:prstGeom prst="rect">
            <a:avLst/>
          </a:prstGeom>
        </p:spPr>
        <p:txBody>
          <a:bodyPr wrap="square">
            <a:spAutoFit/>
          </a:bodyPr>
          <a:lstStyle/>
          <a:p>
            <a:r>
              <a:rPr lang="en-US" b="0" i="0" dirty="0" smtClean="0">
                <a:solidFill>
                  <a:srgbClr val="333333"/>
                </a:solidFill>
                <a:effectLst/>
                <a:latin typeface="Roboto"/>
              </a:rPr>
              <a:t>In this case,</a:t>
            </a:r>
          </a:p>
          <a:p>
            <a:r>
              <a:rPr lang="en-US" b="0" i="0" dirty="0" smtClean="0">
                <a:solidFill>
                  <a:srgbClr val="333333"/>
                </a:solidFill>
                <a:effectLst/>
                <a:latin typeface="Roboto"/>
              </a:rPr>
              <a:t>X = (P, Q, R)</a:t>
            </a:r>
          </a:p>
          <a:p>
            <a:r>
              <a:rPr lang="en-US" b="0" i="0" dirty="0" smtClean="0">
                <a:solidFill>
                  <a:srgbClr val="333333"/>
                </a:solidFill>
                <a:effectLst/>
                <a:latin typeface="Roboto"/>
              </a:rPr>
              <a:t>X1 = (P, Q)</a:t>
            </a:r>
          </a:p>
          <a:p>
            <a:r>
              <a:rPr lang="en-US" b="0" i="0" dirty="0" smtClean="0">
                <a:solidFill>
                  <a:srgbClr val="333333"/>
                </a:solidFill>
                <a:effectLst/>
                <a:latin typeface="Roboto"/>
              </a:rPr>
              <a:t>X2 = (Q, W)</a:t>
            </a:r>
          </a:p>
          <a:p>
            <a:r>
              <a:rPr lang="en-US" b="0" i="0" dirty="0" smtClean="0">
                <a:solidFill>
                  <a:srgbClr val="333333"/>
                </a:solidFill>
                <a:effectLst/>
                <a:latin typeface="Roboto"/>
              </a:rPr>
              <a:t>The relation X here consists of three attributes P, Q, and R. The relation X here decomposes into two separate relations X1 and X2. Thus, each of these X1 and X2 both have two attributes. The common attribute among each of these is Q.</a:t>
            </a:r>
          </a:p>
          <a:p>
            <a:r>
              <a:rPr lang="en-US" b="0" i="0" dirty="0" smtClean="0">
                <a:solidFill>
                  <a:srgbClr val="333333"/>
                </a:solidFill>
                <a:effectLst/>
                <a:latin typeface="Roboto"/>
              </a:rPr>
              <a:t>Remember that the value present in column Q has to be unique. In case it consists of a duplicate value, then a lossless-join decomposition would not be possible here.</a:t>
            </a:r>
            <a:endParaRPr lang="en-US" b="0" i="0" dirty="0">
              <a:solidFill>
                <a:srgbClr val="333333"/>
              </a:solidFill>
              <a:effectLst/>
              <a:latin typeface="Roboto"/>
            </a:endParaRPr>
          </a:p>
        </p:txBody>
      </p:sp>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Tree>
    <p:extLst>
      <p:ext uri="{BB962C8B-B14F-4D97-AF65-F5344CB8AC3E}">
        <p14:creationId xmlns:p14="http://schemas.microsoft.com/office/powerpoint/2010/main" val="403467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731</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-apple-system</vt:lpstr>
      <vt:lpstr>Arial</vt:lpstr>
      <vt:lpstr>Arial Rounded MT Bold</vt:lpstr>
      <vt:lpstr>Calibri</vt:lpstr>
      <vt:lpstr>Calibri Light</vt:lpstr>
      <vt:lpstr>Nunito</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2023-04-11T17:43:15Z</dcterms:created>
  <dcterms:modified xsi:type="dcterms:W3CDTF">2023-04-11T18:07:24Z</dcterms:modified>
</cp:coreProperties>
</file>