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61" r:id="rId5"/>
    <p:sldId id="262" r:id="rId6"/>
    <p:sldId id="263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DF2-871D-4B60-BF47-4901F569F2EE}" type="datetimeFigureOut">
              <a:rPr lang="en-IN" smtClean="0"/>
              <a:pPr/>
              <a:t>17-04-2023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741E-2C3E-4680-B7C1-A42CEC20E22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49275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DF2-871D-4B60-BF47-4901F569F2EE}" type="datetimeFigureOut">
              <a:rPr lang="en-IN" smtClean="0"/>
              <a:pPr/>
              <a:t>17-04-2023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741E-2C3E-4680-B7C1-A42CEC20E22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54168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DF2-871D-4B60-BF47-4901F569F2EE}" type="datetimeFigureOut">
              <a:rPr lang="en-IN" smtClean="0"/>
              <a:pPr/>
              <a:t>17-04-2023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741E-2C3E-4680-B7C1-A42CEC20E22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1402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DF2-871D-4B60-BF47-4901F569F2EE}" type="datetimeFigureOut">
              <a:rPr lang="en-IN" smtClean="0"/>
              <a:pPr/>
              <a:t>17-04-2023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741E-2C3E-4680-B7C1-A42CEC20E22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54049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DF2-871D-4B60-BF47-4901F569F2EE}" type="datetimeFigureOut">
              <a:rPr lang="en-IN" smtClean="0"/>
              <a:pPr/>
              <a:t>17-04-2023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741E-2C3E-4680-B7C1-A42CEC20E22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12312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DF2-871D-4B60-BF47-4901F569F2EE}" type="datetimeFigureOut">
              <a:rPr lang="en-IN" smtClean="0"/>
              <a:pPr/>
              <a:t>17-04-2023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741E-2C3E-4680-B7C1-A42CEC20E22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65837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DF2-871D-4B60-BF47-4901F569F2EE}" type="datetimeFigureOut">
              <a:rPr lang="en-IN" smtClean="0"/>
              <a:pPr/>
              <a:t>17-04-2023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741E-2C3E-4680-B7C1-A42CEC20E22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0177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DF2-871D-4B60-BF47-4901F569F2EE}" type="datetimeFigureOut">
              <a:rPr lang="en-IN" smtClean="0"/>
              <a:pPr/>
              <a:t>17-04-2023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741E-2C3E-4680-B7C1-A42CEC20E22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73111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DF2-871D-4B60-BF47-4901F569F2EE}" type="datetimeFigureOut">
              <a:rPr lang="en-IN" smtClean="0"/>
              <a:pPr/>
              <a:t>17-04-2023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741E-2C3E-4680-B7C1-A42CEC20E22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50072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DF2-871D-4B60-BF47-4901F569F2EE}" type="datetimeFigureOut">
              <a:rPr lang="en-IN" smtClean="0"/>
              <a:pPr/>
              <a:t>17-04-2023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741E-2C3E-4680-B7C1-A42CEC20E22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8939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DF2-871D-4B60-BF47-4901F569F2EE}" type="datetimeFigureOut">
              <a:rPr lang="en-IN" smtClean="0"/>
              <a:pPr/>
              <a:t>17-04-2023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741E-2C3E-4680-B7C1-A42CEC20E22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8008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25DF2-871D-4B60-BF47-4901F569F2EE}" type="datetimeFigureOut">
              <a:rPr lang="en-IN" smtClean="0"/>
              <a:pPr/>
              <a:t>17-04-2023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4741E-2C3E-4680-B7C1-A42CEC20E22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8324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148" y="282400"/>
            <a:ext cx="923889" cy="8797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69407" y="29950"/>
            <a:ext cx="1326943" cy="126348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148" y="282400"/>
            <a:ext cx="923889" cy="87970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69407" y="29950"/>
            <a:ext cx="1326943" cy="12634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41402" y="2906788"/>
            <a:ext cx="89280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6000" dirty="0" smtClean="0">
                <a:latin typeface="Arial Rounded MT Bold" panose="020F0704030504030204" pitchFamily="34" charset="0"/>
              </a:rPr>
              <a:t>DATABASE  DESIGN </a:t>
            </a:r>
            <a:endParaRPr lang="en-IN" sz="6000" dirty="0">
              <a:latin typeface="Arial Rounded MT Bold" panose="020F07040305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8450" y="4223974"/>
            <a:ext cx="112200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 smtClean="0">
                <a:latin typeface="Arial Rounded MT Bold" panose="020F0704030504030204" pitchFamily="34" charset="0"/>
              </a:rPr>
              <a:t>( DEPARTMENT OF COMPUTER SCIENCE AND ENGINEERING )</a:t>
            </a:r>
          </a:p>
          <a:p>
            <a:endParaRPr lang="en-IN" sz="1600" dirty="0">
              <a:latin typeface="Arial Rounded MT Bold" panose="020F0704030504030204" pitchFamily="34" charset="0"/>
            </a:endParaRPr>
          </a:p>
          <a:p>
            <a:endParaRPr lang="en-IN" sz="1600" dirty="0" smtClean="0">
              <a:latin typeface="Arial Rounded MT Bold" panose="020F0704030504030204" pitchFamily="34" charset="0"/>
            </a:endParaRPr>
          </a:p>
          <a:p>
            <a:endParaRPr lang="en-IN" sz="1600" dirty="0">
              <a:latin typeface="Arial Rounded MT Bold" panose="020F0704030504030204" pitchFamily="34" charset="0"/>
            </a:endParaRPr>
          </a:p>
          <a:p>
            <a:r>
              <a:rPr lang="en-IN" sz="1600" dirty="0" smtClean="0">
                <a:latin typeface="Arial Rounded MT Bold" panose="020F0704030504030204" pitchFamily="34" charset="0"/>
              </a:rPr>
              <a:t>                         TOPIC : ARMSTRONG AXIOMS</a:t>
            </a:r>
            <a:endParaRPr lang="en-IN" sz="1600" dirty="0">
              <a:latin typeface="Arial Rounded MT Bold" panose="020F07040305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28947" y="1281827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8000" dirty="0" smtClean="0">
                <a:latin typeface="Arial Rounded MT Bold" panose="020F0704030504030204" pitchFamily="34" charset="0"/>
              </a:rPr>
              <a:t>UNIT 3</a:t>
            </a:r>
            <a:endParaRPr lang="en-IN" sz="8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371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750" y="200488"/>
            <a:ext cx="923889" cy="87970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25857" y="80219"/>
            <a:ext cx="1513804" cy="144140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/>
          <a:srcRect l="20132" t="15104" r="25988" b="11980"/>
          <a:stretch/>
        </p:blipFill>
        <p:spPr>
          <a:xfrm>
            <a:off x="1814946" y="1371136"/>
            <a:ext cx="8451272" cy="53340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254947" y="539311"/>
            <a:ext cx="40607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dirty="0" smtClean="0">
                <a:latin typeface="Arial Rounded MT Bold" panose="020F0704030504030204" pitchFamily="34" charset="0"/>
              </a:rPr>
              <a:t>ARMSTRONG AXIOMS</a:t>
            </a:r>
            <a:endParaRPr lang="en-IN" sz="28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654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750" y="200488"/>
            <a:ext cx="923889" cy="87970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25857" y="80219"/>
            <a:ext cx="1513804" cy="144140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6179" t="14323" r="26427" b="13281"/>
          <a:stretch/>
        </p:blipFill>
        <p:spPr>
          <a:xfrm>
            <a:off x="1904999" y="1080191"/>
            <a:ext cx="7467601" cy="529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92012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028343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b="1" i="0" dirty="0" smtClean="0">
                <a:solidFill>
                  <a:srgbClr val="000000"/>
                </a:solidFill>
                <a:effectLst/>
                <a:latin typeface="Muli"/>
              </a:rPr>
              <a:t>Secondary Rules</a:t>
            </a:r>
          </a:p>
          <a:p>
            <a:endParaRPr lang="en-IN" b="1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>
              <a:buFont typeface="+mj-lt"/>
              <a:buAutoNum type="arabicPeriod"/>
            </a:pPr>
            <a:r>
              <a:rPr lang="en-IN" b="1" i="0" dirty="0" smtClean="0">
                <a:solidFill>
                  <a:srgbClr val="000000"/>
                </a:solidFill>
                <a:effectLst/>
                <a:latin typeface="Muli"/>
              </a:rPr>
              <a:t>Decomposition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If A→BC, then A→B and A→C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Proof: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A→BC (given)_______________ (</a:t>
            </a:r>
            <a:r>
              <a:rPr lang="en-IN" b="0" i="0" dirty="0" err="1" smtClean="0">
                <a:solidFill>
                  <a:srgbClr val="000000"/>
                </a:solidFill>
                <a:effectLst/>
                <a:latin typeface="Muli"/>
              </a:rPr>
              <a:t>i</a:t>
            </a:r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)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BC→B (reflexivity)____________ (ii)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A→B (transitivity from </a:t>
            </a:r>
            <a:r>
              <a:rPr lang="en-IN" b="0" i="0" dirty="0" err="1" smtClean="0">
                <a:solidFill>
                  <a:srgbClr val="000000"/>
                </a:solidFill>
                <a:effectLst/>
                <a:latin typeface="Muli"/>
              </a:rPr>
              <a:t>i</a:t>
            </a:r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 and ii)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2. </a:t>
            </a:r>
            <a:r>
              <a:rPr lang="en-IN" b="1" i="0" dirty="0" smtClean="0">
                <a:solidFill>
                  <a:srgbClr val="000000"/>
                </a:solidFill>
                <a:effectLst/>
                <a:latin typeface="Muli"/>
              </a:rPr>
              <a:t>Composition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If A→B and C→D then AC→BD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Proof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A→B_________(</a:t>
            </a:r>
            <a:r>
              <a:rPr lang="en-IN" b="0" i="0" dirty="0" err="1" smtClean="0">
                <a:solidFill>
                  <a:srgbClr val="000000"/>
                </a:solidFill>
                <a:effectLst/>
                <a:latin typeface="Muli"/>
              </a:rPr>
              <a:t>i</a:t>
            </a:r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)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C→D_________(ii)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AC→BC________(iii) (Augmentation of </a:t>
            </a:r>
            <a:r>
              <a:rPr lang="en-IN" b="0" i="0" dirty="0" err="1" smtClean="0">
                <a:solidFill>
                  <a:srgbClr val="000000"/>
                </a:solidFill>
                <a:effectLst/>
                <a:latin typeface="Muli"/>
              </a:rPr>
              <a:t>i</a:t>
            </a:r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 and C)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AC→B________(iv) Decomposition of iii)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AC→AD_______(v) (Augmentation of ii and A)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AC→D___________(vi) (Decomposition of v)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AC→BD________ (Union iv and vi)</a:t>
            </a:r>
            <a:endParaRPr lang="en-IN" b="0" i="0" dirty="0">
              <a:solidFill>
                <a:srgbClr val="616161"/>
              </a:solidFill>
              <a:effectLst/>
              <a:latin typeface="Mul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750" y="200488"/>
            <a:ext cx="923889" cy="8797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25857" y="80219"/>
            <a:ext cx="1513804" cy="144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47574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750" y="200488"/>
            <a:ext cx="923889" cy="8797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25857" y="80219"/>
            <a:ext cx="1513804" cy="144140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979761" y="1660183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3. </a:t>
            </a:r>
            <a:r>
              <a:rPr lang="en-IN" b="1" i="0" dirty="0" smtClean="0">
                <a:solidFill>
                  <a:srgbClr val="000000"/>
                </a:solidFill>
                <a:effectLst/>
                <a:latin typeface="Muli"/>
              </a:rPr>
              <a:t>Union (Notation)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If A→B and A→C then A→BC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Proof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A→B________(</a:t>
            </a:r>
            <a:r>
              <a:rPr lang="en-IN" b="0" i="0" dirty="0" err="1" smtClean="0">
                <a:solidFill>
                  <a:srgbClr val="000000"/>
                </a:solidFill>
                <a:effectLst/>
                <a:latin typeface="Muli"/>
              </a:rPr>
              <a:t>i</a:t>
            </a:r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) (given)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A→C________(ii) (given)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A→AC_______(iii) (Augmentation of ii and A)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AC→BC______(iv) (Augmentation of </a:t>
            </a:r>
            <a:r>
              <a:rPr lang="en-IN" b="0" i="0" dirty="0" err="1" smtClean="0">
                <a:solidFill>
                  <a:srgbClr val="000000"/>
                </a:solidFill>
                <a:effectLst/>
                <a:latin typeface="Muli"/>
              </a:rPr>
              <a:t>i</a:t>
            </a:r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 and C)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A→BC________(transitivity of iii and ii)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4. </a:t>
            </a:r>
            <a:r>
              <a:rPr lang="en-IN" b="1" i="0" dirty="0" smtClean="0">
                <a:solidFill>
                  <a:srgbClr val="000000"/>
                </a:solidFill>
                <a:effectLst/>
                <a:latin typeface="Muli"/>
              </a:rPr>
              <a:t>Pseudo transitivity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If A→B and BC→D then AC→D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Proof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A→B__________(</a:t>
            </a:r>
            <a:r>
              <a:rPr lang="en-IN" b="0" i="0" dirty="0" err="1" smtClean="0">
                <a:solidFill>
                  <a:srgbClr val="000000"/>
                </a:solidFill>
                <a:effectLst/>
                <a:latin typeface="Muli"/>
              </a:rPr>
              <a:t>i</a:t>
            </a:r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) (Given)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BC→D________(ii) (Given)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AC→BC_______(iii) (Augmentation of </a:t>
            </a:r>
            <a:r>
              <a:rPr lang="en-IN" b="0" i="0" dirty="0" err="1" smtClean="0">
                <a:solidFill>
                  <a:srgbClr val="000000"/>
                </a:solidFill>
                <a:effectLst/>
                <a:latin typeface="Muli"/>
              </a:rPr>
              <a:t>i</a:t>
            </a:r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 and C)</a:t>
            </a:r>
            <a:endParaRPr lang="en-IN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IN" b="0" i="0" dirty="0" smtClean="0">
                <a:solidFill>
                  <a:srgbClr val="000000"/>
                </a:solidFill>
                <a:effectLst/>
                <a:latin typeface="Muli"/>
              </a:rPr>
              <a:t>AC →D_________(Transitivity of iii and ii)</a:t>
            </a:r>
            <a:endParaRPr lang="en-IN" b="0" i="0" dirty="0">
              <a:solidFill>
                <a:srgbClr val="616161"/>
              </a:solidFill>
              <a:effectLst/>
              <a:latin typeface="Mul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853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750" y="200488"/>
            <a:ext cx="923889" cy="8797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25857" y="80219"/>
            <a:ext cx="1513804" cy="144140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48000" y="1028343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dirty="0" smtClean="0">
                <a:solidFill>
                  <a:srgbClr val="000000"/>
                </a:solidFill>
                <a:effectLst/>
                <a:latin typeface="Muli"/>
              </a:rPr>
              <a:t>5. 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Muli"/>
              </a:rPr>
              <a:t>Self-determination</a:t>
            </a:r>
            <a:endParaRPr lang="en-US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US" b="0" i="0" dirty="0" smtClean="0">
                <a:solidFill>
                  <a:srgbClr val="000000"/>
                </a:solidFill>
                <a:effectLst/>
                <a:latin typeface="Muli"/>
              </a:rPr>
              <a:t>A→A for any given A.</a:t>
            </a:r>
            <a:endParaRPr lang="en-US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US" b="0" i="0" dirty="0" smtClean="0">
                <a:solidFill>
                  <a:srgbClr val="000000"/>
                </a:solidFill>
                <a:effectLst/>
                <a:latin typeface="Muli"/>
              </a:rPr>
              <a:t>This rule directly follows the Axiom of Reflexivity.</a:t>
            </a:r>
            <a:endParaRPr lang="en-US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r>
              <a:rPr lang="en-US" b="0" i="0" dirty="0" smtClean="0">
                <a:solidFill>
                  <a:srgbClr val="000000"/>
                </a:solidFill>
                <a:effectLst/>
                <a:latin typeface="Muli"/>
              </a:rPr>
              <a:t>6. 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Muli"/>
              </a:rPr>
              <a:t>Extensivity</a:t>
            </a:r>
            <a:endParaRPr lang="en-US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US" b="0" i="0" dirty="0" err="1" smtClean="0">
                <a:solidFill>
                  <a:srgbClr val="000000"/>
                </a:solidFill>
                <a:effectLst/>
                <a:latin typeface="Muli"/>
              </a:rPr>
              <a:t>Extensivity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Muli"/>
              </a:rPr>
              <a:t> is a particular case of augmentation where C=A</a:t>
            </a:r>
            <a:endParaRPr lang="en-US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US" b="0" i="0" dirty="0" smtClean="0">
                <a:solidFill>
                  <a:srgbClr val="000000"/>
                </a:solidFill>
                <a:effectLst/>
                <a:latin typeface="Muli"/>
              </a:rPr>
              <a:t>If A→B, then A→AB</a:t>
            </a:r>
            <a:endParaRPr lang="en-US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US" b="0" i="0" dirty="0" smtClean="0">
                <a:solidFill>
                  <a:srgbClr val="000000"/>
                </a:solidFill>
                <a:effectLst/>
                <a:latin typeface="Muli"/>
              </a:rPr>
              <a:t>In the sense that augmentation can be proven from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Muli"/>
              </a:rPr>
              <a:t>extensivity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Muli"/>
              </a:rPr>
              <a:t> and other axioms,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Muli"/>
              </a:rPr>
              <a:t>extensivity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Muli"/>
              </a:rPr>
              <a:t> can replace augmentation as an axiom.</a:t>
            </a:r>
            <a:endParaRPr lang="en-US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US" b="0" i="0" dirty="0" smtClean="0">
                <a:solidFill>
                  <a:srgbClr val="000000"/>
                </a:solidFill>
                <a:effectLst/>
                <a:latin typeface="Muli"/>
              </a:rPr>
              <a:t>Proof</a:t>
            </a:r>
            <a:endParaRPr lang="en-US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US" b="0" i="0" dirty="0" smtClean="0">
                <a:solidFill>
                  <a:srgbClr val="000000"/>
                </a:solidFill>
                <a:effectLst/>
                <a:latin typeface="Muli"/>
              </a:rPr>
              <a:t>AC→A____(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Muli"/>
              </a:rPr>
              <a:t>i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Muli"/>
              </a:rPr>
              <a:t>)</a:t>
            </a:r>
            <a:endParaRPr lang="en-US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US" b="0" i="0" dirty="0" smtClean="0">
                <a:solidFill>
                  <a:srgbClr val="000000"/>
                </a:solidFill>
                <a:effectLst/>
                <a:latin typeface="Muli"/>
              </a:rPr>
              <a:t>A→B________(ii)</a:t>
            </a:r>
            <a:endParaRPr lang="en-US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US" b="0" i="0" dirty="0" smtClean="0">
                <a:solidFill>
                  <a:srgbClr val="000000"/>
                </a:solidFill>
                <a:effectLst/>
                <a:latin typeface="Muli"/>
              </a:rPr>
              <a:t>AC→B________(iii) (Transitivity of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Muli"/>
              </a:rPr>
              <a:t>i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Muli"/>
              </a:rPr>
              <a:t> and ii)</a:t>
            </a:r>
            <a:endParaRPr lang="en-US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US" b="0" i="0" dirty="0" smtClean="0">
                <a:solidFill>
                  <a:srgbClr val="000000"/>
                </a:solidFill>
                <a:effectLst/>
                <a:latin typeface="Muli"/>
              </a:rPr>
              <a:t>AC→ABC_______(iv) (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Muli"/>
              </a:rPr>
              <a:t>Extensivity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Muli"/>
              </a:rPr>
              <a:t> of iii)</a:t>
            </a:r>
            <a:endParaRPr lang="en-US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US" b="0" i="0" dirty="0" smtClean="0">
                <a:solidFill>
                  <a:srgbClr val="000000"/>
                </a:solidFill>
                <a:effectLst/>
                <a:latin typeface="Muli"/>
              </a:rPr>
              <a:t>ABC→BC______(v) (Reflexivity)</a:t>
            </a:r>
            <a:endParaRPr lang="en-US" b="0" i="0" dirty="0" smtClean="0">
              <a:solidFill>
                <a:srgbClr val="616161"/>
              </a:solidFill>
              <a:effectLst/>
              <a:latin typeface="Muli"/>
            </a:endParaRPr>
          </a:p>
          <a:p>
            <a:pPr marL="914400"/>
            <a:r>
              <a:rPr lang="en-US" b="0" i="0" dirty="0" smtClean="0">
                <a:solidFill>
                  <a:srgbClr val="000000"/>
                </a:solidFill>
                <a:effectLst/>
                <a:latin typeface="Muli"/>
              </a:rPr>
              <a:t>AC→BC (Transitivity of iv and v)</a:t>
            </a:r>
            <a:endParaRPr lang="en-US" b="0" i="0" dirty="0">
              <a:solidFill>
                <a:srgbClr val="616161"/>
              </a:solidFill>
              <a:effectLst/>
              <a:latin typeface="Mul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0534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402,999 Thank You Images, Stock Photos &amp; Vectors | Shutter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43682" y="1982289"/>
            <a:ext cx="74104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66051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71</Words>
  <Application>Microsoft Office PowerPoint</Application>
  <PresentationFormat>Custom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3</cp:revision>
  <dcterms:created xsi:type="dcterms:W3CDTF">2023-04-11T17:22:44Z</dcterms:created>
  <dcterms:modified xsi:type="dcterms:W3CDTF">2023-04-18T06:16:55Z</dcterms:modified>
</cp:coreProperties>
</file>