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Nunito" charset="-52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/vuSUBFb++rbrEeKRR/QKs67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 descr="C:\Users\Revathi\Desktop\rma\3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4800" y="4191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C:\Users\Revathi\Desktop\rma\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" y="4191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nglishpractice.com/quiz/verbs-exercise-iii/" TargetMode="External"/><Relationship Id="rId4" Type="http://schemas.openxmlformats.org/officeDocument/2006/relationships/hyperlink" Target="https://www.learngrammar.net/english-grammar/subject-verb-agreement-rules-examp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 descr="C:\Users\Revathi\Desktop\rma\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19100"/>
            <a:ext cx="1447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0" y="427553"/>
            <a:ext cx="15697200" cy="2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Coimbatore-35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Autonomous Institution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Accredited by NBA – AICTE and Accredited by NAAC – UGC with ‘A++’ Grade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Approved by AICTE, New Delhi &amp; Affiliated to Anna University, Chennai</a:t>
            </a: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0" y="5358200"/>
            <a:ext cx="15697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101- COMMUNICATIVE ENGLISH</a:t>
            </a: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YEAR / I SEMESTER</a:t>
            </a: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0" y="7028473"/>
            <a:ext cx="156210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0" y="3314700"/>
            <a:ext cx="156972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ENGLISH</a:t>
            </a:r>
            <a:endParaRPr sz="4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-83850" y="7028483"/>
            <a:ext cx="1562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TOPIC : SUBJECT VERB AGREEMENT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1850061" y="531639"/>
            <a:ext cx="14949300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Certain nouns, though plural in form, are singular in meaning  </a:t>
            </a:r>
            <a:endParaRPr lang="en-US" sz="40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therefore take singular verbs.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Examples</a:t>
            </a: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latest </a:t>
            </a:r>
            <a:r>
              <a:rPr lang="en-US" sz="4000" b="1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news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is alarming to the public.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1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Mathematics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is my favorite subject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Use </a:t>
            </a: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4000" b="1" dirty="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singular verb with distances, periods of time, sums of money</a:t>
            </a: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, etc., when considered as a unit.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marL="2921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Examples:</a:t>
            </a: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7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>Three miles is too far to walk</a:t>
            </a:r>
            <a:r>
              <a:rPr lang="en-US" sz="37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92100" lvl="0">
              <a:spcBef>
                <a:spcPts val="2200"/>
              </a:spcBef>
              <a:buClr>
                <a:schemeClr val="dk1"/>
              </a:buClr>
              <a:buSzPts val="1100"/>
            </a:pPr>
            <a:r>
              <a:rPr lang="en-US" sz="3700" dirty="0" smtClean="0">
                <a:latin typeface="Cambria"/>
                <a:ea typeface="Cambria"/>
                <a:cs typeface="Cambria"/>
                <a:sym typeface="Cambria"/>
              </a:rPr>
              <a:t>62 years is the minimum age of retirement.</a:t>
            </a:r>
          </a:p>
          <a:p>
            <a:pPr marL="2921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>Five years is the maximum sentence for that </a:t>
            </a: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>offense.</a:t>
            </a:r>
            <a:br>
              <a:rPr lang="en-US" sz="37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>Ten dollars is a high price to pay.</a:t>
            </a:r>
            <a:br>
              <a:rPr lang="en-US" sz="37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700" dirty="0">
                <a:latin typeface="Cambria"/>
                <a:ea typeface="Cambria"/>
                <a:cs typeface="Cambria"/>
                <a:sym typeface="Cambria"/>
              </a:rPr>
              <a:t>BUT, </a:t>
            </a:r>
            <a:r>
              <a:rPr lang="en-US" sz="37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Ten dollars (i.e., dollar bills) were scattered on the floor.</a:t>
            </a:r>
            <a:endParaRPr sz="950" b="1" i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2" name="Google Shape;242;p10" descr="download (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942" y="1368768"/>
            <a:ext cx="20574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3</a:t>
            </a:r>
            <a:r>
              <a:rPr lang="en-US" dirty="0" smtClean="0"/>
              <a:t>/16/2025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0" y="2138690"/>
            <a:ext cx="1828799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indefinite pronouns SEVERAL, FEW, BOTH, MANY , OTHERS are always plural.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Some of the ice cream is left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-US" sz="4000" i="1" dirty="0" smtClean="0"/>
              <a:t> </a:t>
            </a:r>
            <a:endParaRPr lang="en-US" sz="4000" i="1" dirty="0" smtClean="0"/>
          </a:p>
          <a:p>
            <a:r>
              <a:rPr lang="en-US" sz="4000" i="1" dirty="0" smtClean="0">
                <a:latin typeface="Cambria" pitchFamily="18" charset="0"/>
                <a:ea typeface="Cambria" pitchFamily="18" charset="0"/>
              </a:rPr>
              <a:t>Few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 of the students </a:t>
            </a:r>
            <a:r>
              <a:rPr lang="en-US" sz="4000" i="1" dirty="0" smtClean="0">
                <a:latin typeface="Cambria" pitchFamily="18" charset="0"/>
                <a:ea typeface="Cambria" pitchFamily="18" charset="0"/>
              </a:rPr>
              <a:t>were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 present in class today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sz="4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i="1" dirty="0" smtClean="0">
                <a:latin typeface="Cambria" pitchFamily="18" charset="0"/>
                <a:ea typeface="Cambria" pitchFamily="18" charset="0"/>
              </a:rPr>
              <a:t>Both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 of them </a:t>
            </a:r>
            <a:r>
              <a:rPr lang="en-US" sz="4000" i="1" dirty="0" smtClean="0">
                <a:latin typeface="Cambria" pitchFamily="18" charset="0"/>
                <a:ea typeface="Cambria" pitchFamily="18" charset="0"/>
              </a:rPr>
              <a:t>are</a:t>
            </a:r>
            <a:r>
              <a:rPr lang="en-US" sz="4000" dirty="0" smtClean="0">
                <a:latin typeface="Cambria" pitchFamily="18" charset="0"/>
                <a:ea typeface="Cambria" pitchFamily="18" charset="0"/>
              </a:rPr>
              <a:t> talented musicians.</a:t>
            </a:r>
          </a:p>
          <a:p>
            <a:endParaRPr lang="en-US" sz="4000" dirty="0" smtClean="0">
              <a:latin typeface="Cambria" pitchFamily="18" charset="0"/>
              <a:ea typeface="Cambria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297711" y="5643246"/>
            <a:ext cx="17097153" cy="35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If </a:t>
            </a:r>
            <a:r>
              <a:rPr lang="en-US" sz="4000" b="1" i="1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+ an adjective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appears as the subject of a sentence, it will be plural.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</a:t>
            </a:r>
            <a:r>
              <a:rPr lang="en-US" sz="4000" b="1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The industrious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are always not successful. 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                                                                                                                                                    </a:t>
            </a:r>
            <a:r>
              <a:rPr lang="en-US" sz="4000"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lang="en-US" sz="40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The young</a:t>
            </a:r>
            <a:r>
              <a:rPr lang="en-US" sz="4000">
                <a:latin typeface="Cambria"/>
                <a:ea typeface="Cambria"/>
                <a:cs typeface="Cambria"/>
                <a:sym typeface="Cambria"/>
              </a:rPr>
              <a:t> are the future of the country.</a:t>
            </a:r>
            <a:endParaRPr sz="1350">
              <a:solidFill>
                <a:srgbClr val="273239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</a:t>
            </a:r>
            <a:endParaRPr/>
          </a:p>
        </p:txBody>
      </p:sp>
      <p:pic>
        <p:nvPicPr>
          <p:cNvPr id="253" name="Google Shape;253;p11" descr="download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2950" y="6758652"/>
            <a:ext cx="2881645" cy="247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Stem-ginger-and-spice-ice-008 (1).jpg"/>
          <p:cNvPicPr preferRelativeResize="0"/>
          <p:nvPr/>
        </p:nvPicPr>
        <p:blipFill rotWithShape="1">
          <a:blip r:embed="rId4">
            <a:alphaModFix/>
          </a:blip>
          <a:srcRect r="48059"/>
          <a:stretch/>
        </p:blipFill>
        <p:spPr>
          <a:xfrm>
            <a:off x="12674010" y="2659469"/>
            <a:ext cx="1807535" cy="15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1020732" y="794789"/>
            <a:ext cx="16331700" cy="775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Collective 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nouns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are usually regarded as singular subjects.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Example</a:t>
            </a: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</a:t>
            </a:r>
            <a:r>
              <a:rPr lang="en-US" sz="4000" b="1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A flock of sheep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always moves together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</a:t>
            </a:r>
            <a:r>
              <a:rPr lang="en-US" sz="4000" b="1" i="0" u="none" strike="noStrike" cap="none" dirty="0" smtClean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4000" b="1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crowd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enjoys the excitement in the game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dirty="0" smtClean="0">
                <a:solidFill>
                  <a:srgbClr val="3C4852"/>
                </a:solidFill>
                <a:highlight>
                  <a:srgbClr val="FFFFFF"/>
                </a:highlight>
              </a:rPr>
              <a:t>                                                  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herd of cattle is grazing in the field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                    The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team is playing well tonight.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85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Uncountable </a:t>
            </a:r>
            <a:r>
              <a:rPr lang="en-US" sz="4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nouns </a:t>
            </a: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are always followed by singular verbs.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Education is the gate to success.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marL="457200" lvl="0">
              <a:spcBef>
                <a:spcPts val="1900"/>
              </a:spcBef>
            </a:pP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Health is the greatest asset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Diabetes affects many people around the world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"/>
          <p:cNvSpPr/>
          <p:nvPr/>
        </p:nvSpPr>
        <p:spPr>
          <a:xfrm>
            <a:off x="11340981" y="6116663"/>
            <a:ext cx="23368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2" descr="black-shee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8791" y="1594888"/>
            <a:ext cx="2133600" cy="153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3" y="2579965"/>
            <a:ext cx="1538134" cy="14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 txBox="1">
            <a:spLocks noGrp="1"/>
          </p:cNvSpPr>
          <p:nvPr>
            <p:ph type="dt" idx="10"/>
          </p:nvPr>
        </p:nvSpPr>
        <p:spPr>
          <a:xfrm>
            <a:off x="413925" y="964723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1371600" y="2781300"/>
            <a:ext cx="111252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13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510362" y="2327285"/>
            <a:ext cx="17394865" cy="70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If a </a:t>
            </a:r>
            <a:r>
              <a:rPr lang="en-US" sz="40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gerund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or an </a:t>
            </a:r>
            <a:r>
              <a:rPr lang="en-US" sz="40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infinitive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comes as a subject, the verb will always be singular.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Example: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Swimming is a good exercise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Singing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is my favorite hobby.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Playing video games is a waste of time.</a:t>
            </a:r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Learning new things is exciting.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</a:t>
            </a:r>
            <a:endParaRPr/>
          </a:p>
          <a:p>
            <a:pPr lvl="0"/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Walking is a good habit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                                                    Eating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healthy food makes you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healthy</a:t>
            </a:r>
            <a:endParaRPr lang="en-US" sz="4000" dirty="0">
              <a:latin typeface="Cambria"/>
              <a:ea typeface="Cambria"/>
              <a:cs typeface="Cambria"/>
            </a:endParaRPr>
          </a:p>
        </p:txBody>
      </p:sp>
      <p:pic>
        <p:nvPicPr>
          <p:cNvPr id="281" name="Google Shape;281;p13" descr="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8946" y="3834920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 descr="imag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3158" y="7265581"/>
            <a:ext cx="2609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1371600" y="2781300"/>
            <a:ext cx="111252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14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549656" y="446567"/>
            <a:ext cx="4119880" cy="7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38CD5"/>
                </a:solidFill>
                <a:latin typeface="Cambria"/>
                <a:ea typeface="Cambria"/>
                <a:cs typeface="Cambria"/>
                <a:sym typeface="Cambria"/>
              </a:rPr>
              <a:t>    ASSESSMENT</a:t>
            </a:r>
            <a:endParaRPr sz="4000" b="1" i="0" u="none" strike="noStrike" cap="none">
              <a:solidFill>
                <a:srgbClr val="538CD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3891516" y="2996599"/>
            <a:ext cx="14141302" cy="707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 Annie and her brothers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(is, are)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at school.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Either my mother or my father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(is, are)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coming to the meeting.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The dog or the cats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(is, are)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outside.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Either my shoes or your coat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(is, are)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always on the floor.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George and Tamara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(doesn't, don't)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want to see that movie.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6. Benito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(doesn't, don't)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know the answer.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7. One of my sisters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(is, are)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going on a trip to France.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8. The man with all the birds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(live, lives)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 my street.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9. The movie, including all the previews,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(take, takes)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about two hours to watch.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10. The players, as well as the captain, </a:t>
            </a:r>
            <a:r>
              <a:rPr lang="en-US" sz="3600" b="1" i="0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(want, wants)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 win</a:t>
            </a:r>
            <a:endParaRPr sz="36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0" y="1977656"/>
            <a:ext cx="18288000" cy="13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3600" b="1" i="0" u="none" strike="noStrike" cap="non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CHOOSE THE CORRECT FORM OF THE VERB THAT AGREES WITH THE  SUBJECT</a:t>
            </a:r>
            <a:endParaRPr/>
          </a:p>
        </p:txBody>
      </p:sp>
      <p:pic>
        <p:nvPicPr>
          <p:cNvPr id="299" name="Google Shape;299;p14" descr="download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33508"/>
            <a:ext cx="3700130" cy="429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  <a:endParaRPr lang="en-US" dirty="0"/>
          </a:p>
        </p:txBody>
      </p:sp>
      <p:sp>
        <p:nvSpPr>
          <p:cNvPr id="301" name="Google Shape;301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VERB AGREEMENT/23ENT101-COMMUNICATIVE NGLISH/A.SAMUNDESWARI/SNSCT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1371600" y="2781300"/>
            <a:ext cx="111252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3657600" y="6937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                          References</a:t>
            </a:r>
            <a:endParaRPr sz="3600" b="1" i="0" u="none" strike="noStrike" cap="none">
              <a:solidFill>
                <a:srgbClr val="FF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311" name="Google Shape;311;p15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5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027" y="5507666"/>
            <a:ext cx="6528391" cy="350874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5"/>
          <p:cNvSpPr/>
          <p:nvPr/>
        </p:nvSpPr>
        <p:spPr>
          <a:xfrm>
            <a:off x="4281213" y="2395268"/>
            <a:ext cx="7599680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https://www.learngrammar.net/english-grammar/subject-verb-agreement-rules-examples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4480272" y="3564849"/>
            <a:ext cx="480568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https://www.englishpractice.com/quiz/verbs-exercise-iii/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VERB AGREEMENT/23ENT101-COMMUNICATIVE NGLISH/A.SAMUNDESWARI/SNSCT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</p:txBody>
      </p:sp>
      <p:sp>
        <p:nvSpPr>
          <p:cNvPr id="148" name="Google Shape;148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1552353" y="467833"/>
            <a:ext cx="1456660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Look at the below pictures carefully and come up with your observations</a:t>
            </a:r>
            <a:endParaRPr sz="4000" b="0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VERB AGREEMENT/23ENT101-COMMUNICATIVE NGLISH/A.SAMUNDESWARI/SNSCT</a:t>
            </a:r>
            <a:endParaRPr/>
          </a:p>
        </p:txBody>
      </p:sp>
      <p:pic>
        <p:nvPicPr>
          <p:cNvPr id="151" name="Google Shape;151;p2" descr="c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3441" y="1821569"/>
            <a:ext cx="11865935" cy="4557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266401" y="6265518"/>
            <a:ext cx="822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" pitchFamily="18" charset="0"/>
                <a:ea typeface="Cambria" pitchFamily="18" charset="0"/>
              </a:rPr>
              <a:t>WHAT IS A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SUBJECT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? AND WHAT IS A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VERB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8075" y="7183463"/>
            <a:ext cx="11574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" pitchFamily="18" charset="0"/>
                <a:ea typeface="Cambria" pitchFamily="18" charset="0"/>
              </a:rPr>
              <a:t>WHAT DO YOU KNOW ABOUT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MAIN VERB AND HELPING VERB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7297667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637953" y="2020186"/>
            <a:ext cx="1671438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Plural subjects take plural verbs 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</a:t>
            </a:r>
            <a:endParaRPr lang="en-US" sz="40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Singular subjects must have singular verbs.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9" name="Google Shape;159;p3" descr="1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076" y="4821866"/>
            <a:ext cx="4189227" cy="36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4428" y="1297172"/>
            <a:ext cx="5018566" cy="32960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>
            <a:spLocks noGrp="1"/>
          </p:cNvSpPr>
          <p:nvPr>
            <p:ph type="dt" idx="10"/>
          </p:nvPr>
        </p:nvSpPr>
        <p:spPr>
          <a:xfrm>
            <a:off x="609600" y="9703558"/>
            <a:ext cx="2133600" cy="30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86400" y="6932428"/>
            <a:ext cx="1254642" cy="65921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9292856" y="2721936"/>
            <a:ext cx="1148316" cy="6166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/>
        </p:nvSpPr>
        <p:spPr>
          <a:xfrm>
            <a:off x="7297667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1339702" y="566467"/>
            <a:ext cx="16374139" cy="871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When two subjects are joined by ‘and’, the verb is plural.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 Example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A car and a bike are my means of transportation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Apples and Oranges are my favorite fruits.</a:t>
            </a: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Annie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and her brothers are at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school.</a:t>
            </a:r>
          </a:p>
          <a:p>
            <a:pPr lvl="0"/>
            <a:endParaRPr lang="en-US" sz="40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Use a singular verb when two or more subjects are connected by and refer to the same person or thing.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Example: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bread and butter is my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favourite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food.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                Breaking </a:t>
            </a: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and entering is against the law.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Peanut butter and jelly is my favorite sandwich. (intended sense of singular)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endParaRPr sz="4000" b="0" i="1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4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6726" y="5683324"/>
            <a:ext cx="1656240" cy="156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4613" y="1254640"/>
            <a:ext cx="1807536" cy="116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7297667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1871330" y="458744"/>
            <a:ext cx="15162028" cy="107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If a sentence begins with </a:t>
            </a:r>
            <a:r>
              <a:rPr lang="en-US" sz="4000" b="1" i="0" u="none" strike="noStrike" cap="none" dirty="0">
                <a:solidFill>
                  <a:srgbClr val="3333FF"/>
                </a:solidFill>
                <a:latin typeface="Cambria"/>
                <a:ea typeface="Cambria"/>
                <a:cs typeface="Cambria"/>
                <a:sym typeface="Cambria"/>
              </a:rPr>
              <a:t>HERE or THERE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the verb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agrees</a:t>
            </a:r>
          </a:p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with the subject which follows 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Here 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comes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(verb)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the lion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 singular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subject)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 a pond 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 singular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subject)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 near the house.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There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4000" b="0" i="0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are some candies </a:t>
            </a:r>
            <a:r>
              <a:rPr lang="en-US" sz="4000" b="0" i="0" u="sng" strike="noStrike" cap="none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(Plural subject)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on the table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Here are the chocolates.</a:t>
            </a:r>
          </a:p>
          <a:p>
            <a:pPr lvl="0" indent="-228600">
              <a:buSzPts val="3600"/>
              <a:buFont typeface="Noto Sans Symbols"/>
              <a:buChar char="❖"/>
            </a:pPr>
            <a:r>
              <a:rPr lang="en-US" sz="4000" b="1" dirty="0" smtClean="0">
                <a:solidFill>
                  <a:srgbClr val="3333FF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4000" b="1" dirty="0" smtClean="0">
                <a:solidFill>
                  <a:srgbClr val="3333FF"/>
                </a:solidFill>
                <a:latin typeface="Cambria" pitchFamily="18" charset="0"/>
                <a:ea typeface="Cambria" pitchFamily="18" charset="0"/>
              </a:rPr>
              <a:t>itles </a:t>
            </a:r>
            <a:r>
              <a:rPr lang="en-US" sz="4000" b="1" dirty="0" smtClean="0">
                <a:solidFill>
                  <a:srgbClr val="3333FF"/>
                </a:solidFill>
                <a:latin typeface="Cambria" pitchFamily="18" charset="0"/>
                <a:ea typeface="Cambria" pitchFamily="18" charset="0"/>
              </a:rPr>
              <a:t>of books, movies, novels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, etc. are treated as singular and take a singular verb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4000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The Thousand and One Nights</a:t>
            </a:r>
            <a:r>
              <a:rPr lang="en-US" sz="4000" dirty="0" smtClean="0"/>
              <a:t> 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is a collection of 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Middle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Eastern folk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tales</a:t>
            </a: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The Lord of the Rings” is a popular fantasy series by J.R.R.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Tolkien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r>
              <a:rPr lang="en-US" sz="4000" dirty="0" smtClean="0"/>
              <a:t>“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Gone with the Wind” remains a beloved film from the 1930s.</a:t>
            </a:r>
          </a:p>
          <a:p>
            <a:pPr lvl="0"/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latin typeface="Cambria"/>
              <a:ea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5" descr="c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8408" y="1594885"/>
            <a:ext cx="4231757" cy="244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  <p:pic>
        <p:nvPicPr>
          <p:cNvPr id="8" name="Google Shape;194;p6" descr="download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6684" y="6103088"/>
            <a:ext cx="1753596" cy="167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1701209" y="354243"/>
            <a:ext cx="14843052" cy="100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-228600">
              <a:buSzPts val="3600"/>
              <a:buFont typeface="Noto Sans Symbols"/>
              <a:buChar char="❖"/>
            </a:pPr>
            <a:r>
              <a:rPr lang="en-US" sz="3600" b="1" dirty="0" smtClean="0"/>
              <a:t> 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If </a:t>
            </a:r>
            <a:r>
              <a:rPr lang="en-US" sz="3600" b="1" dirty="0" smtClean="0">
                <a:solidFill>
                  <a:srgbClr val="3333FF"/>
                </a:solidFill>
                <a:latin typeface="Cambria"/>
                <a:ea typeface="Cambria"/>
                <a:cs typeface="Cambria"/>
                <a:sym typeface="Cambria"/>
              </a:rPr>
              <a:t>one subject is singular and one plural 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and the words are connected by 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either/or </a:t>
            </a:r>
            <a:r>
              <a:rPr lang="en-US" sz="3600" dirty="0" err="1" smtClean="0">
                <a:latin typeface="Cambria"/>
                <a:ea typeface="Cambria"/>
                <a:cs typeface="Cambria"/>
                <a:sym typeface="Cambria"/>
              </a:rPr>
              <a:t>or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 neither/nor, 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US" sz="3600" dirty="0">
                <a:latin typeface="Cambria"/>
                <a:ea typeface="Cambria"/>
                <a:cs typeface="Cambria"/>
                <a:sym typeface="Cambria"/>
              </a:rPr>
              <a:t>e verb agrees with the nearer subject. </a:t>
            </a:r>
            <a:endParaRPr lang="en-US" sz="36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  <a:endParaRPr sz="36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Neither the players nor the coach is joining. </a:t>
            </a:r>
            <a:endParaRPr lang="en-US" sz="36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Either my shoes or your coat is always on the floor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/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Either the teacher or the students have the keys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Char char="❖"/>
            </a:pPr>
            <a:r>
              <a:rPr lang="en-US" sz="36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Two </a:t>
            </a:r>
            <a:r>
              <a:rPr lang="en-US" sz="36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singular subjects</a:t>
            </a:r>
            <a:r>
              <a:rPr lang="en-US" sz="36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connected by or, either/or, or neither/nor require a singular verb</a:t>
            </a:r>
            <a:r>
              <a:rPr lang="en-US" sz="36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Char char="❖"/>
            </a:pPr>
            <a:r>
              <a:rPr lang="en-US" sz="36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Examples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Char char="❖"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My </a:t>
            </a:r>
            <a:r>
              <a:rPr lang="en-US" sz="3600" dirty="0">
                <a:latin typeface="Cambria"/>
                <a:ea typeface="Cambria"/>
                <a:cs typeface="Cambria"/>
                <a:sym typeface="Cambria"/>
              </a:rPr>
              <a:t>aunt or my uncle is arriving by train today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indent="-228600">
              <a:buSzPts val="3600"/>
              <a:buFont typeface="Noto Sans Symbols"/>
              <a:buChar char="❖"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Either my mother or my father is coming to the meeting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indent="-228600">
              <a:buSzPts val="3600"/>
              <a:buFont typeface="Noto Sans Symbols"/>
              <a:buChar char="❖"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If the </a:t>
            </a:r>
            <a:r>
              <a:rPr lang="en-US" sz="3600" b="1" dirty="0" smtClean="0">
                <a:solidFill>
                  <a:srgbClr val="3333FF"/>
                </a:solidFill>
                <a:latin typeface="Cambria"/>
                <a:ea typeface="Cambria"/>
                <a:cs typeface="Cambria"/>
                <a:sym typeface="Cambria"/>
              </a:rPr>
              <a:t>subjects are both plural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 and are connected by the words or, nor, neither/nor, either/or, and not only/but also, the verb is plural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. </a:t>
            </a:r>
          </a:p>
          <a:p>
            <a:pPr indent="-228600">
              <a:buSzPts val="3600"/>
              <a:buFont typeface="Noto Sans Symbols"/>
              <a:buChar char="❖"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dogs or the cats are making a lot of noise.</a:t>
            </a:r>
            <a:endParaRPr lang="en-US" sz="3600" dirty="0" smtClean="0">
              <a:latin typeface="Cambria"/>
              <a:ea typeface="Cambria"/>
              <a:cs typeface="Cambria"/>
              <a:sym typeface="Cambria"/>
            </a:endParaRPr>
          </a:p>
          <a:p>
            <a:pPr indent="-228600">
              <a:buSzPts val="3600"/>
              <a:buFont typeface="Noto Sans Symbols"/>
              <a:buChar char="❖"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Not only the birds but also the squirrels are gathering food for winter.</a:t>
            </a:r>
          </a:p>
          <a:p>
            <a:pPr indent="-228600">
              <a:buSzPts val="3600"/>
              <a:buFont typeface="Noto Sans Symbols"/>
              <a:buChar char="❖"/>
            </a:pPr>
            <a:endParaRPr lang="en-US" sz="36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6" descr="images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4119" y="1560286"/>
            <a:ext cx="1776300" cy="1599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95" name="Google Shape;195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/>
              <a:t>/9</a:t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683329" y="370771"/>
            <a:ext cx="15342600" cy="938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When the subject is followed by words such </a:t>
            </a:r>
            <a:r>
              <a:rPr lang="en-US" sz="3500" b="1" dirty="0" smtClean="0">
                <a:solidFill>
                  <a:srgbClr val="3333FF"/>
                </a:solidFill>
                <a:latin typeface="Cambria"/>
                <a:ea typeface="Cambria"/>
                <a:cs typeface="Cambria"/>
                <a:sym typeface="Cambria"/>
              </a:rPr>
              <a:t>as ‘as well as’, ‘along with’, ‘together with’, ‘accompanied by’, ‘besides’,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 use a singular verb if the subject is 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These </a:t>
            </a:r>
            <a:r>
              <a:rPr lang="en-US" sz="3500" dirty="0">
                <a:latin typeface="Cambria"/>
                <a:ea typeface="Cambria"/>
                <a:cs typeface="Cambria"/>
                <a:sym typeface="Cambria"/>
              </a:rPr>
              <a:t>words and phrases are not part of the subject. Ignore them and use a singular verb when the subject is singular.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 dirty="0">
                <a:latin typeface="Cambria"/>
                <a:ea typeface="Cambria"/>
                <a:cs typeface="Cambria"/>
                <a:sym typeface="Cambria"/>
              </a:rPr>
              <a:t>Examples:</a:t>
            </a:r>
            <a:br>
              <a:rPr lang="en-US" sz="35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5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The politician</a:t>
            </a:r>
            <a:r>
              <a:rPr lang="en-US" sz="3500" dirty="0">
                <a:latin typeface="Cambria"/>
                <a:ea typeface="Cambria"/>
                <a:cs typeface="Cambria"/>
                <a:sym typeface="Cambria"/>
              </a:rPr>
              <a:t>, along with the newsmen, is expected shortly.</a:t>
            </a:r>
            <a:br>
              <a:rPr lang="en-US" sz="35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5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Excitement,</a:t>
            </a:r>
            <a:r>
              <a:rPr lang="en-US" sz="3500" dirty="0">
                <a:latin typeface="Cambria"/>
                <a:ea typeface="Cambria"/>
                <a:cs typeface="Cambria"/>
                <a:sym typeface="Cambria"/>
              </a:rPr>
              <a:t> as well as nervousness, is the cause of her shaking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/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The boys, accompanied by their teacher Mr. 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Robbins are planning a 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tour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lang="en-US" sz="36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Indefinite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pronouns (everyone, each one, someone, somebody, no one, nobody, anyone, anybody etc.) are always singular.                                                                                          </a:t>
            </a:r>
            <a:endParaRPr sz="36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     Examples</a:t>
            </a:r>
            <a:endParaRPr sz="36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Everyone agrees with the plan</a:t>
            </a:r>
            <a:r>
              <a:rPr lang="en-US" sz="3600" i="1" dirty="0" smtClean="0"/>
              <a:t>.</a:t>
            </a:r>
            <a:endParaRPr sz="36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                  Everything </a:t>
            </a:r>
            <a:r>
              <a:rPr lang="en-US" sz="3600" dirty="0">
                <a:latin typeface="Cambria"/>
                <a:ea typeface="Cambria"/>
                <a:cs typeface="Cambria"/>
                <a:sym typeface="Cambria"/>
              </a:rPr>
              <a:t>comes back eventually</a:t>
            </a:r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 algn="ctr"/>
            <a:r>
              <a:rPr lang="en-US" sz="3600" dirty="0" smtClean="0">
                <a:latin typeface="Cambria"/>
                <a:ea typeface="Cambria"/>
                <a:cs typeface="Cambria"/>
                <a:sym typeface="Cambria"/>
              </a:rPr>
              <a:t>Something is bothering him. </a:t>
            </a:r>
            <a:endParaRPr lang="en-US" sz="36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4" name="Google Shape;204;p7" descr="download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5638" y="7421526"/>
            <a:ext cx="2384102" cy="18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>
            <a:spLocks noGrp="1"/>
          </p:cNvSpPr>
          <p:nvPr>
            <p:ph type="dt" idx="10"/>
          </p:nvPr>
        </p:nvSpPr>
        <p:spPr>
          <a:xfrm>
            <a:off x="609600" y="9676263"/>
            <a:ext cx="2133600" cy="3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1892595" y="667209"/>
            <a:ext cx="13949917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following words are always plural: PANTS, TROUSERS, PLIERS, SCISSORS, SHEARS, TONGS.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Examples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The pants are torn into two.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4" name="Google Shape;214;p8" descr="download (6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8215" y="4686079"/>
            <a:ext cx="1744736" cy="162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images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470" y="2563997"/>
            <a:ext cx="20097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>
            <a:spLocks noGrp="1"/>
          </p:cNvSpPr>
          <p:nvPr>
            <p:ph type="dt" idx="10"/>
          </p:nvPr>
        </p:nvSpPr>
        <p:spPr>
          <a:xfrm>
            <a:off x="609600" y="9689910"/>
            <a:ext cx="2133600" cy="31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0352200" y="4532412"/>
            <a:ext cx="631134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My pants are in the drawer. 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Your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eyeglasses are dirty. 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These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scissors are </a:t>
            </a:r>
            <a:r>
              <a:rPr lang="en-US" sz="4000" dirty="0" err="1" smtClean="0">
                <a:latin typeface="Cambria"/>
                <a:ea typeface="Cambria"/>
                <a:cs typeface="Cambria"/>
                <a:sym typeface="Cambria"/>
              </a:rPr>
              <a:t>useles</a:t>
            </a:r>
            <a:endParaRPr lang="en-US" sz="4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6547" y="6687784"/>
            <a:ext cx="1214948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However, if the word PAIR is used, the verb is singular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pair of pants is needed.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This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pair of trousers is ugly. </a:t>
            </a:r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pair of scissors was placed on the table.</a:t>
            </a:r>
            <a:endParaRPr lang="en-US" sz="4000" dirty="0" smtClean="0"/>
          </a:p>
          <a:p>
            <a:endParaRPr lang="en-US" sz="4000" dirty="0" smtClean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/15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1371600" y="2781300"/>
            <a:ext cx="111252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9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 descr="How to Write the Perfect Thank You Letter | GEICO L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 descr="The Anatomy of a &quot;Thank You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294475" y="425302"/>
            <a:ext cx="3865880" cy="7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38CD5"/>
                </a:solidFill>
                <a:latin typeface="Cambria"/>
                <a:ea typeface="Cambria"/>
                <a:cs typeface="Cambria"/>
                <a:sym typeface="Cambria"/>
              </a:rPr>
              <a:t>  ASSESSMENT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083442" y="2432068"/>
            <a:ext cx="11612880" cy="49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 as well as gold are found in India.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 and butter are wholesome food.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one of you have done their work properly.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of the boys were rewarded.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news are good.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Physics are my favourite subject.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rich help the poor.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1936628"/>
            <a:ext cx="19105880" cy="78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CORRECT THE FOLLOWING SENTENCES USING SUBJECT -VERB AGREEMENT</a:t>
            </a:r>
            <a:endParaRPr sz="4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2" name="Google Shape;232;p9" descr="images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9851" y="5316280"/>
            <a:ext cx="5507665" cy="391842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3/16/2025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SUBJECT VERB AGREEMENT/23ENT101-COMMUNICATIVE </a:t>
            </a:r>
            <a:r>
              <a:rPr lang="en-US" dirty="0" smtClean="0"/>
              <a:t>ENGLISH/A.SAMUNDESWARI/SNSCT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723</Words>
  <PresentationFormat>Custom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</vt:lpstr>
      <vt:lpstr>Times New Roman</vt:lpstr>
      <vt:lpstr>Noto Sans Symbols</vt:lpstr>
      <vt:lpstr>Nunito</vt:lpstr>
      <vt:lpstr>Balthazar</vt:lpstr>
      <vt:lpstr>Calibri</vt:lpstr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STUDENT</cp:lastModifiedBy>
  <cp:revision>34</cp:revision>
  <dcterms:created xsi:type="dcterms:W3CDTF">2006-08-15T13:00:00Z</dcterms:created>
  <dcterms:modified xsi:type="dcterms:W3CDTF">2025-03-30T06:51:22Z</dcterms:modified>
</cp:coreProperties>
</file>