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5" r:id="rId13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vO2Ssz/Nz4Y96oAzDKne9P/tD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-45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57757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4" name="Google Shape;29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" name="Google Shape;21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0" name="Google Shape;23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1" name="Google Shape;251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1" name="Google Shape;251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dc3d1a609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2" name="Google Shape;272;g2dc3d1a609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9563100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5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36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6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6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4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6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7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7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8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3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3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4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4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3" descr="C:\Users\Revathi\Desktop\rma\3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04800" y="419100"/>
            <a:ext cx="1447800" cy="1447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ftr" idx="11"/>
          </p:nvPr>
        </p:nvSpPr>
        <p:spPr>
          <a:xfrm>
            <a:off x="3352800" y="9639300"/>
            <a:ext cx="11430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r>
              <a:rPr lang="en-US"/>
              <a:t>/12</a:t>
            </a:r>
            <a:endParaRPr/>
          </a:p>
        </p:txBody>
      </p:sp>
      <p:pic>
        <p:nvPicPr>
          <p:cNvPr id="92" name="Google Shape;92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5" descr="C:\Users\Revathi\Desktop\rma\3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04800" y="419100"/>
            <a:ext cx="1447800" cy="1447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allthingsgrammar.com/articles.html" TargetMode="External"/><Relationship Id="rId4" Type="http://schemas.openxmlformats.org/officeDocument/2006/relationships/hyperlink" Target="https://www.mockbank.com/bulletin/english-grammar-test-series-quiz-4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E59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"/>
          <p:cNvSpPr/>
          <p:nvPr/>
        </p:nvSpPr>
        <p:spPr>
          <a:xfrm>
            <a:off x="15659100" y="0"/>
            <a:ext cx="26289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/>
          <p:nvPr/>
        </p:nvSpPr>
        <p:spPr>
          <a:xfrm>
            <a:off x="16925778" y="1904460"/>
            <a:ext cx="47771" cy="838254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/>
        </p:nvSpPr>
        <p:spPr>
          <a:xfrm>
            <a:off x="0" y="427553"/>
            <a:ext cx="15697200" cy="22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020301"/>
                </a:solidFill>
                <a:latin typeface="Cambria"/>
                <a:ea typeface="Cambria"/>
                <a:cs typeface="Cambria"/>
                <a:sym typeface="Cambria"/>
              </a:rPr>
              <a:t>SNS COLLEGE OF TECHNOLOGY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20301"/>
                </a:solidFill>
                <a:latin typeface="Cambria"/>
                <a:ea typeface="Cambria"/>
                <a:cs typeface="Cambria"/>
                <a:sym typeface="Cambria"/>
              </a:rPr>
              <a:t>Coimbatore-35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20301"/>
                </a:solidFill>
                <a:latin typeface="Cambria"/>
                <a:ea typeface="Cambria"/>
                <a:cs typeface="Cambria"/>
                <a:sym typeface="Cambria"/>
              </a:rPr>
              <a:t>An Autonomous Institution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>
              <a:solidFill>
                <a:srgbClr val="02030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Accredited by NBA – AICTE and Accredited by NAAC – UGC with ‘A++’ Grade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Approved by AICTE, New Delhi &amp; Affiliated to Anna University, Chennai</a:t>
            </a:r>
            <a:endParaRPr sz="2000" b="1" i="0" u="none" strike="noStrike" cap="none">
              <a:solidFill>
                <a:srgbClr val="02030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0" y="5358200"/>
            <a:ext cx="156972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23</a:t>
            </a:r>
            <a:r>
              <a:rPr lang="en-US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-US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101- COMMUNICATIVE ENGLISH</a:t>
            </a:r>
            <a:endParaRPr sz="2800" b="0" i="0" u="none" strike="noStrike" cap="none">
              <a:solidFill>
                <a:srgbClr val="02030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YEAR / I SEMESTER</a:t>
            </a:r>
            <a:endParaRPr sz="2800" b="0" i="0" u="none" strike="noStrike" cap="none">
              <a:solidFill>
                <a:srgbClr val="02030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0" y="3314700"/>
            <a:ext cx="15697200" cy="1846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ENGLISH</a:t>
            </a:r>
            <a:endParaRPr sz="4000" b="1" i="0" u="none" strike="noStrike" cap="none">
              <a:solidFill>
                <a:srgbClr val="02030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1647207" y="7022392"/>
            <a:ext cx="1128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0" u="none" strike="noStrike" cap="none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            </a:t>
            </a:r>
            <a:r>
              <a:rPr lang="en-US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TOPIC : Articles</a:t>
            </a:r>
            <a:endParaRPr sz="3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1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287" name="Google Shape;287;p4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10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288" name="Google Shape;288;p41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ARTICLES/23ENT101-COMMUNICATIVE ENGLISH/A.SAMUNDESWARI/SNSCT</a:t>
            </a:r>
            <a:endParaRPr/>
          </a:p>
        </p:txBody>
      </p:sp>
      <p:sp>
        <p:nvSpPr>
          <p:cNvPr id="289" name="Google Shape;289;p41" descr="A Doctor Cartoon Character Waving And Giving A Thumbs Up Royalty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41"/>
          <p:cNvSpPr/>
          <p:nvPr/>
        </p:nvSpPr>
        <p:spPr>
          <a:xfrm>
            <a:off x="255181" y="2147776"/>
            <a:ext cx="17670222" cy="6186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None/>
            </a:pPr>
            <a:r>
              <a:rPr lang="en-US" sz="3600" b="1" i="0" u="sng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Complete the following sentences by filling in 'a' or 'an' or 'the' as may be suitable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1.  He is not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honourable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man.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2. 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reindeer is a native of Norway.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3.  Honest men speak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truth.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4.  Do you see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blue sky?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5.  Aladdin had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wonderful lamp.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6.  He returned after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hour.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7. 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sun shines brightly.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8. 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lion is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king of beasts.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9.  You are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fool to say that.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10. French is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easy language.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1" name="Google Shape;291;p41"/>
          <p:cNvSpPr txBox="1"/>
          <p:nvPr/>
        </p:nvSpPr>
        <p:spPr>
          <a:xfrm>
            <a:off x="6358270" y="765544"/>
            <a:ext cx="531670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rPr>
              <a:t>     ASSESSMENT</a:t>
            </a:r>
            <a:endParaRPr sz="4000" b="1" i="0" u="none" strike="noStrike" cap="none">
              <a:solidFill>
                <a:schemeClr val="accen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2"/>
          <p:cNvSpPr/>
          <p:nvPr/>
        </p:nvSpPr>
        <p:spPr>
          <a:xfrm>
            <a:off x="0" y="9258300"/>
            <a:ext cx="10983468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4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298" name="Google Shape;298;p4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11</a:t>
            </a:r>
            <a:r>
              <a:rPr lang="en-US" dirty="0" smtClean="0"/>
              <a:t>/11</a:t>
            </a:r>
            <a:endParaRPr dirty="0"/>
          </a:p>
        </p:txBody>
      </p:sp>
      <p:sp>
        <p:nvSpPr>
          <p:cNvPr id="299" name="Google Shape;299;p42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ARTICLES/23ENT101-COMMUNICATIVE ENGLISH/A.SAMUNDESWARI/SNSCT</a:t>
            </a:r>
            <a:endParaRPr/>
          </a:p>
        </p:txBody>
      </p:sp>
      <p:cxnSp>
        <p:nvCxnSpPr>
          <p:cNvPr id="300" name="Google Shape;300;p42"/>
          <p:cNvCxnSpPr/>
          <p:nvPr/>
        </p:nvCxnSpPr>
        <p:spPr>
          <a:xfrm rot="5400000">
            <a:off x="-1392865" y="5879805"/>
            <a:ext cx="6698512" cy="4253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1" name="Google Shape;301;p42"/>
          <p:cNvSpPr/>
          <p:nvPr/>
        </p:nvSpPr>
        <p:spPr>
          <a:xfrm>
            <a:off x="5869172" y="885445"/>
            <a:ext cx="584790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rPr>
              <a:t>          REFERENCES</a:t>
            </a:r>
            <a:endParaRPr/>
          </a:p>
        </p:txBody>
      </p:sp>
      <p:pic>
        <p:nvPicPr>
          <p:cNvPr id="302" name="Google Shape;302;p42" descr="download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10753" y="6974959"/>
            <a:ext cx="4831834" cy="1722473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42"/>
          <p:cNvSpPr/>
          <p:nvPr/>
        </p:nvSpPr>
        <p:spPr>
          <a:xfrm>
            <a:off x="2984458" y="3054486"/>
            <a:ext cx="14070165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sng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https://www.mockbank.com/bulletin/english-grammar-test-series-quiz-4/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4" name="Google Shape;304;p42"/>
          <p:cNvSpPr/>
          <p:nvPr/>
        </p:nvSpPr>
        <p:spPr>
          <a:xfrm>
            <a:off x="3098059" y="5401340"/>
            <a:ext cx="1295710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sng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https://www.allthingsgrammar.com/articles.html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162" name="Google Shape;162;p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2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163" name="Google Shape;163;p2"/>
          <p:cNvSpPr txBox="1"/>
          <p:nvPr/>
        </p:nvSpPr>
        <p:spPr>
          <a:xfrm>
            <a:off x="1978090" y="1714089"/>
            <a:ext cx="14033241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-US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ARTICLES(</a:t>
            </a:r>
            <a:r>
              <a:rPr lang="en-US" sz="4000" b="1" i="0" u="none" strike="noStrike" cap="none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ADJECTIVE</a:t>
            </a:r>
            <a:r>
              <a:rPr lang="en-US" sz="4000" b="1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– MODIFIES NOUN TO SHOW   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4000" b="1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</a:t>
            </a:r>
            <a:r>
              <a:rPr lang="en-US" sz="4000" b="1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WHETHER THE NOUN  IS </a:t>
            </a:r>
            <a:r>
              <a:rPr lang="en-US" sz="4000" b="1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4000" b="1" i="0" u="none" strike="noStrike" cap="none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SPECIFIC OR NON - SPECIFIC</a:t>
            </a:r>
            <a:endParaRPr sz="4000" b="1" i="0" u="none" strike="noStrike" cap="none" dirty="0">
              <a:solidFill>
                <a:srgbClr val="0000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2630799" y="5539324"/>
            <a:ext cx="4316819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  </a:t>
            </a:r>
            <a:r>
              <a:rPr lang="en-US" sz="40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DEFINITE</a:t>
            </a:r>
            <a:endParaRPr dirty="0"/>
          </a:p>
          <a:p>
            <a:pPr lvl="0"/>
            <a:r>
              <a:rPr lang="en-US" sz="40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        </a:t>
            </a:r>
            <a:r>
              <a:rPr lang="en-US" sz="4000" b="1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     (</a:t>
            </a:r>
            <a:r>
              <a:rPr lang="en-US" sz="4000" b="1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The</a:t>
            </a:r>
            <a:r>
              <a:rPr lang="en-US" sz="4000" b="1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40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10240406" y="5301315"/>
            <a:ext cx="5312736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40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IN-DEFINITE  </a:t>
            </a:r>
            <a:endParaRPr dirty="0"/>
          </a:p>
          <a:p>
            <a:pPr lvl="0"/>
            <a:r>
              <a:rPr lang="en-US" sz="40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4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(</a:t>
            </a:r>
            <a:r>
              <a:rPr lang="en-US" sz="4000" b="1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A, </a:t>
            </a:r>
            <a:r>
              <a:rPr lang="en-US" sz="4000" b="1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AN</a:t>
            </a:r>
            <a:r>
              <a:rPr lang="en-US" sz="4000" b="1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40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66" name="Google Shape;166;p2"/>
          <p:cNvCxnSpPr/>
          <p:nvPr/>
        </p:nvCxnSpPr>
        <p:spPr>
          <a:xfrm flipH="1">
            <a:off x="4789208" y="3874301"/>
            <a:ext cx="3047470" cy="159691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67" name="Google Shape;167;p2"/>
          <p:cNvCxnSpPr/>
          <p:nvPr/>
        </p:nvCxnSpPr>
        <p:spPr>
          <a:xfrm>
            <a:off x="7804998" y="3860466"/>
            <a:ext cx="4268814" cy="1440849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68" name="Google Shape;168;p2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ARTICLES/23ENT101-COMMUNICATIVE ENGLISH/A.SAMUNDESWARI/SNSCT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7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37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175" name="Google Shape;175;p37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3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176" name="Google Shape;176;p37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ARTICLES/123ENT101-COMMUNICATIVE ENGLISH/A.SAMUNDESWARI/SNSCT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7" name="Google Shape;177;p37"/>
          <p:cNvSpPr txBox="1"/>
          <p:nvPr/>
        </p:nvSpPr>
        <p:spPr>
          <a:xfrm>
            <a:off x="0" y="2041451"/>
            <a:ext cx="9739423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We use </a:t>
            </a:r>
            <a:r>
              <a:rPr lang="en-US" sz="3600" b="0" i="0" u="sng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before the words of </a:t>
            </a:r>
            <a:r>
              <a:rPr lang="en-US" sz="3600" b="1" i="0" u="none" strike="noStrike" cap="none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consonants 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sounds</a:t>
            </a:r>
            <a:r>
              <a:rPr lang="en-US" sz="3600" b="1" i="0" u="none" strike="noStrike" cap="none" dirty="0" err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b,c,d,f,h,j,k,l,m,n,p,q,r,s,t,v,w,x,y,z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None/>
            </a:pPr>
            <a:endParaRPr sz="36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None/>
            </a:pPr>
            <a:endParaRPr sz="36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None/>
            </a:pPr>
            <a:endParaRPr sz="36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None/>
            </a:pP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Before countable nouns</a:t>
            </a:r>
            <a:endParaRPr sz="36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8" name="Google Shape;178;p37" descr="A Doctor Cartoon Character Waving And Giving A Thumbs Up Royalty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p37" descr="baby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1" y="3088094"/>
            <a:ext cx="2275368" cy="1634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37" descr="car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81154" y="6304774"/>
            <a:ext cx="3027953" cy="2988082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37"/>
          <p:cNvSpPr txBox="1"/>
          <p:nvPr/>
        </p:nvSpPr>
        <p:spPr>
          <a:xfrm>
            <a:off x="6446876" y="4979582"/>
            <a:ext cx="299838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a </a:t>
            </a:r>
            <a:r>
              <a:rPr lang="en-US" sz="4000" b="0" i="0" u="sng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</a:t>
            </a: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aby</a:t>
            </a:r>
            <a:endParaRPr/>
          </a:p>
        </p:txBody>
      </p:sp>
      <p:sp>
        <p:nvSpPr>
          <p:cNvPr id="182" name="Google Shape;182;p37"/>
          <p:cNvSpPr txBox="1"/>
          <p:nvPr/>
        </p:nvSpPr>
        <p:spPr>
          <a:xfrm>
            <a:off x="3746206" y="6361813"/>
            <a:ext cx="299838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a  car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83" name="Google Shape;183;p37"/>
          <p:cNvCxnSpPr/>
          <p:nvPr/>
        </p:nvCxnSpPr>
        <p:spPr>
          <a:xfrm rot="5400000">
            <a:off x="5932971" y="5443870"/>
            <a:ext cx="7570379" cy="3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4" name="Google Shape;184;p37"/>
          <p:cNvSpPr txBox="1"/>
          <p:nvPr/>
        </p:nvSpPr>
        <p:spPr>
          <a:xfrm>
            <a:off x="9718158" y="2066260"/>
            <a:ext cx="8148083" cy="2369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We use </a:t>
            </a:r>
            <a:r>
              <a:rPr lang="en-US" sz="3600" b="0" i="0" u="sng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An</a:t>
            </a: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before the words of vowels  sounds 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a,e,i,o,u</a:t>
            </a:r>
            <a:endParaRPr sz="3600" b="1" i="0" u="none" strike="noStrike" cap="none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Before countable nouns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85" name="Google Shape;185;p37" descr="apple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20153" y="3990975"/>
            <a:ext cx="198120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37" descr="umbrella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040085" y="4084011"/>
            <a:ext cx="2200275" cy="207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7" descr="egale.jp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469317" y="7604273"/>
            <a:ext cx="2962275" cy="15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7"/>
          <p:cNvSpPr txBox="1"/>
          <p:nvPr/>
        </p:nvSpPr>
        <p:spPr>
          <a:xfrm>
            <a:off x="10044223" y="6216502"/>
            <a:ext cx="299838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an apple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9" name="Google Shape;189;p37"/>
          <p:cNvSpPr txBox="1"/>
          <p:nvPr/>
        </p:nvSpPr>
        <p:spPr>
          <a:xfrm>
            <a:off x="13907387" y="6220046"/>
            <a:ext cx="343431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an umbrella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0" name="Google Shape;190;p37"/>
          <p:cNvSpPr txBox="1"/>
          <p:nvPr/>
        </p:nvSpPr>
        <p:spPr>
          <a:xfrm>
            <a:off x="14555972" y="8261497"/>
            <a:ext cx="299838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an eagle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1" name="Google Shape;191;p37"/>
          <p:cNvSpPr txBox="1"/>
          <p:nvPr/>
        </p:nvSpPr>
        <p:spPr>
          <a:xfrm>
            <a:off x="4890977" y="701749"/>
            <a:ext cx="74002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             USES OF A AND AN</a:t>
            </a:r>
            <a:endParaRPr sz="4000" b="1" i="0" u="none" strike="noStrike" cap="none">
              <a:solidFill>
                <a:srgbClr val="00206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92" name="Google Shape;192;p37" descr="pen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650830" y="3444950"/>
            <a:ext cx="1772314" cy="1297172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7"/>
          <p:cNvSpPr txBox="1"/>
          <p:nvPr/>
        </p:nvSpPr>
        <p:spPr>
          <a:xfrm>
            <a:off x="262271" y="3728484"/>
            <a:ext cx="22470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-US" sz="4000" b="0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a </a:t>
            </a:r>
            <a:r>
              <a:rPr lang="en-US" sz="4000" b="1" i="0" u="sng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4000" b="0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en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8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8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200" name="Google Shape;200;p38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4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201" name="Google Shape;201;p38"/>
          <p:cNvSpPr txBox="1"/>
          <p:nvPr/>
        </p:nvSpPr>
        <p:spPr>
          <a:xfrm>
            <a:off x="0" y="2041451"/>
            <a:ext cx="9739500" cy="52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word “one’ which begins with the consonant sound of ‘</a:t>
            </a:r>
            <a:r>
              <a:rPr lang="en-US" sz="3600" b="0" i="0" u="none" strike="noStrike" cap="none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wa</a:t>
            </a: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’.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None/>
            </a:pPr>
            <a:endParaRPr sz="36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jobs and professions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Noto Sans Symbols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2" name="Google Shape;202;p38" descr="A Doctor Cartoon Character Waving And Giving A Thumbs Up Royalty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3" name="Google Shape;203;p38"/>
          <p:cNvCxnSpPr/>
          <p:nvPr/>
        </p:nvCxnSpPr>
        <p:spPr>
          <a:xfrm rot="5400000">
            <a:off x="5932971" y="5443870"/>
            <a:ext cx="7570379" cy="3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4" name="Google Shape;204;p38"/>
          <p:cNvSpPr txBox="1"/>
          <p:nvPr/>
        </p:nvSpPr>
        <p:spPr>
          <a:xfrm>
            <a:off x="9718158" y="2066260"/>
            <a:ext cx="81480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Noto Sans Symbols"/>
              <a:buChar char="⮚"/>
            </a:pPr>
            <a:r>
              <a:rPr lang="en-US" sz="3600">
                <a:latin typeface="Cambria"/>
                <a:ea typeface="Cambria"/>
                <a:cs typeface="Cambria"/>
                <a:sym typeface="Cambria"/>
              </a:rPr>
              <a:t>Before a word with silent</a:t>
            </a:r>
            <a:r>
              <a:rPr lang="en-US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’h’.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5" name="Google Shape;205;p38"/>
          <p:cNvSpPr txBox="1"/>
          <p:nvPr/>
        </p:nvSpPr>
        <p:spPr>
          <a:xfrm>
            <a:off x="12277060" y="3005470"/>
            <a:ext cx="477756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an honest boy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6" name="Google Shape;206;p38"/>
          <p:cNvSpPr txBox="1"/>
          <p:nvPr/>
        </p:nvSpPr>
        <p:spPr>
          <a:xfrm>
            <a:off x="13779795" y="6092458"/>
            <a:ext cx="223283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an hour</a:t>
            </a:r>
            <a:endParaRPr sz="40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7" name="Google Shape;207;p38"/>
          <p:cNvSpPr txBox="1"/>
          <p:nvPr/>
        </p:nvSpPr>
        <p:spPr>
          <a:xfrm>
            <a:off x="4890977" y="701749"/>
            <a:ext cx="74002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             USES OF A AND AN</a:t>
            </a:r>
            <a:endParaRPr sz="4000" b="1" i="0" u="none" strike="noStrike" cap="none">
              <a:solidFill>
                <a:srgbClr val="00206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08" name="Google Shape;208;p38" descr="doct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8637" y="6449755"/>
            <a:ext cx="2210908" cy="275272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38"/>
          <p:cNvSpPr txBox="1"/>
          <p:nvPr/>
        </p:nvSpPr>
        <p:spPr>
          <a:xfrm>
            <a:off x="5571460" y="6507126"/>
            <a:ext cx="214777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a doctor</a:t>
            </a:r>
            <a:endParaRPr/>
          </a:p>
        </p:txBody>
      </p:sp>
      <p:pic>
        <p:nvPicPr>
          <p:cNvPr id="210" name="Google Shape;210;p38" descr="eye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87778" y="3327658"/>
            <a:ext cx="1542054" cy="154205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8"/>
          <p:cNvSpPr txBox="1"/>
          <p:nvPr/>
        </p:nvSpPr>
        <p:spPr>
          <a:xfrm>
            <a:off x="1871330" y="3405964"/>
            <a:ext cx="3895059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a one eyed </a:t>
            </a:r>
            <a:r>
              <a:rPr lang="en-US" sz="4000" b="0" i="0" u="none" strike="noStrike" cap="none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man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>
                <a:latin typeface="Cambria"/>
                <a:ea typeface="Cambria"/>
                <a:sym typeface="Cambria"/>
              </a:rPr>
              <a:t>A one rupee note</a:t>
            </a:r>
            <a:endParaRPr dirty="0"/>
          </a:p>
        </p:txBody>
      </p:sp>
      <p:pic>
        <p:nvPicPr>
          <p:cNvPr id="212" name="Google Shape;212;p38" descr="honest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962152" y="2671319"/>
            <a:ext cx="2276475" cy="200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8" descr="hour.jp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668790" y="5350061"/>
            <a:ext cx="2095500" cy="2181225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8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ARTICLES/23ENT101-COMMUNICATIVE </a:t>
            </a:r>
            <a:r>
              <a:rPr lang="en-US" dirty="0"/>
              <a:t>ENGLISH/A.SAMUNDESWARI/SNSCT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"/>
          <p:cNvSpPr/>
          <p:nvPr/>
        </p:nvSpPr>
        <p:spPr>
          <a:xfrm>
            <a:off x="0" y="9258300"/>
            <a:ext cx="10983468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9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221" name="Google Shape;221;p9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5/11</a:t>
            </a:r>
            <a:endParaRPr dirty="0"/>
          </a:p>
        </p:txBody>
      </p:sp>
      <p:sp>
        <p:nvSpPr>
          <p:cNvPr id="222" name="Google Shape;222;p9"/>
          <p:cNvSpPr txBox="1"/>
          <p:nvPr/>
        </p:nvSpPr>
        <p:spPr>
          <a:xfrm>
            <a:off x="5401339" y="829339"/>
            <a:ext cx="476338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rPr>
              <a:t>    ASSESSMENT</a:t>
            </a:r>
            <a:endParaRPr sz="4000" b="1" i="0" u="none" strike="noStrike" cap="none">
              <a:solidFill>
                <a:schemeClr val="accen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4" name="Google Shape;224;p9"/>
          <p:cNvSpPr txBox="1"/>
          <p:nvPr/>
        </p:nvSpPr>
        <p:spPr>
          <a:xfrm>
            <a:off x="1287624" y="3263178"/>
            <a:ext cx="15320866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Supply suitable Articles for the following </a:t>
            </a:r>
            <a:r>
              <a:rPr lang="en-GB" sz="3600" b="1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Words and give your justification:-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0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Unicorn, Uniform, Unique, </a:t>
            </a:r>
            <a:r>
              <a:rPr lang="en-GB" sz="3600" b="0" i="0" u="none" strike="noStrike" cap="none" dirty="0" err="1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Union,MBA</a:t>
            </a:r>
            <a:r>
              <a:rPr lang="en-GB" sz="3600" b="0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GB" sz="3600" b="0" i="0" u="none" strike="noStrike" cap="none" dirty="0" err="1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Ncc</a:t>
            </a:r>
            <a:r>
              <a:rPr lang="en-GB" sz="3600" b="0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, MLA, X-ray  University, European </a:t>
            </a:r>
            <a:endParaRPr lang="en-GB" sz="3600" b="0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26" name="Google Shape;226;p9" descr="lets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36560" y="6422065"/>
            <a:ext cx="5751440" cy="2870791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9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ARTICLES/23ENT101-COMMUNICATIVE </a:t>
            </a:r>
            <a:r>
              <a:rPr lang="en-US" dirty="0"/>
              <a:t>ENGLISH/A.SAMUNDESWARI/SNSCT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9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9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3</a:t>
            </a:r>
            <a:r>
              <a:rPr lang="en-US" dirty="0" smtClean="0"/>
              <a:t>/13/2025</a:t>
            </a:r>
            <a:endParaRPr dirty="0"/>
          </a:p>
        </p:txBody>
      </p:sp>
      <p:sp>
        <p:nvSpPr>
          <p:cNvPr id="234" name="Google Shape;234;p39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6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235" name="Google Shape;235;p39"/>
          <p:cNvSpPr txBox="1"/>
          <p:nvPr/>
        </p:nvSpPr>
        <p:spPr>
          <a:xfrm>
            <a:off x="0" y="1622700"/>
            <a:ext cx="11178073" cy="10618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Used with both countable and uncountable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nounts</a:t>
            </a:r>
            <a:endParaRPr sz="3600" b="0" i="0" u="none" strike="noStrike" cap="none" dirty="0" smtClean="0">
              <a:solidFill>
                <a:srgbClr val="000000"/>
              </a:solidFill>
              <a:latin typeface="Cambria" pitchFamily="18" charset="0"/>
              <a:ea typeface="Cambria" pitchFamily="18" charset="0"/>
              <a:cs typeface="Cambria"/>
              <a:sym typeface="Cambria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To talk about person/thing again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Seas ,oceans and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directions,geographical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 areas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Museums and art galleries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Rivers The Nile,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DesertsThe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sahara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, Gulfs </a:t>
            </a:r>
            <a:r>
              <a:rPr lang="en-US" sz="3600" dirty="0" smtClean="0">
                <a:latin typeface="Cambria" pitchFamily="18" charset="0"/>
                <a:ea typeface="Cambria" pitchFamily="18" charset="0"/>
                <a:cs typeface="Cambria"/>
                <a:sym typeface="Cambria"/>
              </a:rPr>
              <a:t>The gulf of </a:t>
            </a:r>
            <a:r>
              <a:rPr lang="en-US" sz="3600" dirty="0" err="1" smtClean="0">
                <a:latin typeface="Cambria" pitchFamily="18" charset="0"/>
                <a:ea typeface="Cambria" pitchFamily="18" charset="0"/>
                <a:cs typeface="Cambria"/>
                <a:sym typeface="Cambria"/>
              </a:rPr>
              <a:t>Mannar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,forests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 The Black forest,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Pennisulas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 The Arabian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pennisula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Musical instruments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Periods and events in history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indent="-228600"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Bridges,</a:t>
            </a: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 Before the names of </a:t>
            </a:r>
            <a:r>
              <a:rPr lang="en-US" sz="36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bays</a:t>
            </a: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 Bay of Bengal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Before the names of unique nouns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Superlative adjectives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Holy books, newspapers and magazines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Before an adjective is when the noun is understood</a:t>
            </a:r>
            <a:endParaRPr sz="3600" dirty="0" smtClean="0">
              <a:latin typeface="Cambria" pitchFamily="18" charset="0"/>
              <a:ea typeface="Cambria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6" name="Google Shape;236;p39" descr="A Doctor Cartoon Character Waving And Giving A Thumbs Up Royalty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7" name="Google Shape;237;p39"/>
          <p:cNvCxnSpPr/>
          <p:nvPr/>
        </p:nvCxnSpPr>
        <p:spPr>
          <a:xfrm rot="-5400000" flipH="1">
            <a:off x="6978293" y="5647484"/>
            <a:ext cx="7208875" cy="42532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8" name="Google Shape;238;p39"/>
          <p:cNvSpPr txBox="1"/>
          <p:nvPr/>
        </p:nvSpPr>
        <p:spPr>
          <a:xfrm>
            <a:off x="4890977" y="701749"/>
            <a:ext cx="74002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             </a:t>
            </a:r>
            <a:r>
              <a:rPr lang="en-US" sz="4000" b="1" i="0" u="none" strike="noStrike" cap="none" dirty="0" smtClean="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USE </a:t>
            </a:r>
            <a:r>
              <a:rPr lang="en-US" sz="4000" b="1" i="0" u="none" strike="noStrike" cap="none" dirty="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OF THE</a:t>
            </a:r>
            <a:endParaRPr sz="4000" b="1" i="0" u="none" strike="noStrike" cap="none" dirty="0">
              <a:solidFill>
                <a:srgbClr val="00206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39" name="Google Shape;239;p39" descr="bible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65116" y="2147333"/>
            <a:ext cx="2447925" cy="18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39"/>
          <p:cNvSpPr txBox="1"/>
          <p:nvPr/>
        </p:nvSpPr>
        <p:spPr>
          <a:xfrm>
            <a:off x="12546420" y="2615609"/>
            <a:ext cx="255181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The Bible</a:t>
            </a:r>
            <a:endParaRPr sz="3600" b="0" i="0" u="none" strike="noStrike" cap="non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1" name="Google Shape;241;p39"/>
          <p:cNvSpPr/>
          <p:nvPr/>
        </p:nvSpPr>
        <p:spPr>
          <a:xfrm>
            <a:off x="10557960" y="1824167"/>
            <a:ext cx="67794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Holy books</a:t>
            </a:r>
            <a:endParaRPr dirty="0"/>
          </a:p>
        </p:txBody>
      </p:sp>
      <p:sp>
        <p:nvSpPr>
          <p:cNvPr id="242" name="Google Shape;242;p39"/>
          <p:cNvSpPr/>
          <p:nvPr/>
        </p:nvSpPr>
        <p:spPr>
          <a:xfrm>
            <a:off x="10829846" y="3940943"/>
            <a:ext cx="72715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unique things</a:t>
            </a:r>
            <a:endParaRPr dirty="0"/>
          </a:p>
        </p:txBody>
      </p:sp>
      <p:pic>
        <p:nvPicPr>
          <p:cNvPr id="243" name="Google Shape;243;p39" descr="sun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3881" y="4587274"/>
            <a:ext cx="1717747" cy="183852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39"/>
          <p:cNvSpPr txBox="1"/>
          <p:nvPr/>
        </p:nvSpPr>
        <p:spPr>
          <a:xfrm>
            <a:off x="12661628" y="5107172"/>
            <a:ext cx="180398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The Sun</a:t>
            </a: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5" name="Google Shape;245;p39"/>
          <p:cNvSpPr/>
          <p:nvPr/>
        </p:nvSpPr>
        <p:spPr>
          <a:xfrm>
            <a:off x="10781270" y="6977658"/>
            <a:ext cx="608211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Bridges</a:t>
            </a:r>
            <a:endParaRPr dirty="0"/>
          </a:p>
        </p:txBody>
      </p:sp>
      <p:pic>
        <p:nvPicPr>
          <p:cNvPr id="246" name="Google Shape;246;p39" descr="london bridge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483162" y="7703953"/>
            <a:ext cx="1765558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39"/>
          <p:cNvSpPr txBox="1"/>
          <p:nvPr/>
        </p:nvSpPr>
        <p:spPr>
          <a:xfrm>
            <a:off x="13978272" y="8215424"/>
            <a:ext cx="412311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The London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Bridge</a:t>
            </a: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8" name="Google Shape;248;p39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ARTICLES/23ENT101-COMMUNICATIVE </a:t>
            </a:r>
            <a:r>
              <a:rPr lang="en-US" dirty="0"/>
              <a:t>ENGLISH/A.SAMUNDESWARI/SNSCT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0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4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5/13/2024</a:t>
            </a:r>
            <a:endParaRPr/>
          </a:p>
        </p:txBody>
      </p:sp>
      <p:sp>
        <p:nvSpPr>
          <p:cNvPr id="255" name="Google Shape;255;p4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7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256" name="Google Shape;256;p40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ARTICLES/23ENT101-COMMUNICATIVE </a:t>
            </a:r>
            <a:r>
              <a:rPr lang="en-US" dirty="0"/>
              <a:t>ENGLISH/A.SAMUNDESWARI/SNSCT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57" name="Google Shape;257;p40"/>
          <p:cNvSpPr txBox="1"/>
          <p:nvPr/>
        </p:nvSpPr>
        <p:spPr>
          <a:xfrm>
            <a:off x="-39600" y="1915675"/>
            <a:ext cx="9295568" cy="715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school, college, university, church, bed, hospital, prison.</a:t>
            </a:r>
            <a:endParaRPr dirty="0"/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Before the names of meals</a:t>
            </a:r>
            <a:endParaRPr sz="3600" b="0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We use a when there is an </a:t>
            </a:r>
            <a:r>
              <a:rPr lang="en-US" sz="3600" b="1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adjective </a:t>
            </a: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before breakfast, lunch, dinner etc. We use the when we are talking about a particular meal.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I had </a:t>
            </a:r>
            <a:r>
              <a:rPr lang="en-US" sz="3600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 late dinner</a:t>
            </a: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 yesterday.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The lunch</a:t>
            </a: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 we had at the restaurant was very good.</a:t>
            </a:r>
            <a:endParaRPr dirty="0"/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uncountable nouns and </a:t>
            </a:r>
            <a:r>
              <a:rPr lang="en-US" sz="3600" b="0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abstract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nouns </a:t>
            </a:r>
            <a:r>
              <a:rPr lang="en-US" sz="3600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Sugar is bad for your teeth</a:t>
            </a:r>
            <a:r>
              <a:rPr lang="en-US" sz="12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.</a:t>
            </a:r>
            <a:endParaRPr sz="1200" dirty="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258" name="Google Shape;258;p40" descr="A Doctor Cartoon Character Waving And Giving A Thumbs Up Royalty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9" name="Google Shape;259;p40"/>
          <p:cNvCxnSpPr/>
          <p:nvPr/>
        </p:nvCxnSpPr>
        <p:spPr>
          <a:xfrm rot="-5400000" flipH="1">
            <a:off x="6092457" y="5603357"/>
            <a:ext cx="7208875" cy="42532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60;p40"/>
          <p:cNvSpPr txBox="1"/>
          <p:nvPr/>
        </p:nvSpPr>
        <p:spPr>
          <a:xfrm>
            <a:off x="4890977" y="701749"/>
            <a:ext cx="74002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             Omissions of Articles</a:t>
            </a:r>
            <a:endParaRPr sz="4000" b="1" i="0" u="none" strike="noStrike" cap="none">
              <a:solidFill>
                <a:srgbClr val="00206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1" name="Google Shape;261;p40"/>
          <p:cNvSpPr txBox="1"/>
          <p:nvPr/>
        </p:nvSpPr>
        <p:spPr>
          <a:xfrm>
            <a:off x="9994605" y="2615609"/>
            <a:ext cx="546513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If we use article it refers  The French man</a:t>
            </a:r>
            <a:endParaRPr sz="3600" b="1" i="0" u="none" strike="noStrike" cap="none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2" name="Google Shape;262;p40"/>
          <p:cNvSpPr/>
          <p:nvPr/>
        </p:nvSpPr>
        <p:spPr>
          <a:xfrm>
            <a:off x="10031909" y="1757314"/>
            <a:ext cx="66656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Before the names of Languages</a:t>
            </a:r>
            <a:endParaRPr/>
          </a:p>
        </p:txBody>
      </p:sp>
      <p:sp>
        <p:nvSpPr>
          <p:cNvPr id="263" name="Google Shape;263;p40"/>
          <p:cNvSpPr/>
          <p:nvPr/>
        </p:nvSpPr>
        <p:spPr>
          <a:xfrm>
            <a:off x="10311899" y="3929900"/>
            <a:ext cx="581922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sports</a:t>
            </a:r>
            <a:endParaRPr/>
          </a:p>
        </p:txBody>
      </p:sp>
      <p:sp>
        <p:nvSpPr>
          <p:cNvPr id="264" name="Google Shape;264;p40"/>
          <p:cNvSpPr txBox="1"/>
          <p:nvPr/>
        </p:nvSpPr>
        <p:spPr>
          <a:xfrm>
            <a:off x="12230988" y="5107172"/>
            <a:ext cx="573803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football. 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It is not </a:t>
            </a:r>
            <a:r>
              <a:rPr lang="en-US" sz="3600" b="1" i="0" u="none" strike="noStrike" cap="none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a/the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football</a:t>
            </a:r>
            <a:endParaRPr sz="36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5" name="Google Shape;265;p40"/>
          <p:cNvSpPr/>
          <p:nvPr/>
        </p:nvSpPr>
        <p:spPr>
          <a:xfrm>
            <a:off x="9932671" y="6591584"/>
            <a:ext cx="562044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abstract nouns</a:t>
            </a:r>
            <a:endParaRPr/>
          </a:p>
        </p:txBody>
      </p:sp>
      <p:sp>
        <p:nvSpPr>
          <p:cNvPr id="266" name="Google Shape;266;p40"/>
          <p:cNvSpPr txBox="1"/>
          <p:nvPr/>
        </p:nvSpPr>
        <p:spPr>
          <a:xfrm>
            <a:off x="10228521" y="7620002"/>
            <a:ext cx="52099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Success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It is not </a:t>
            </a:r>
            <a:r>
              <a:rPr lang="en-US" sz="3600" b="1" i="0" u="none" strike="noStrike" cap="none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a/the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success</a:t>
            </a: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67" name="Google Shape;267;p40" descr="french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0586" y="2009221"/>
            <a:ext cx="1637415" cy="2158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40" descr="ball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03107" y="4623612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40" descr="su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481004" y="7173212"/>
            <a:ext cx="1883513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0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4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</a:t>
            </a:r>
            <a:r>
              <a:rPr lang="en-US" dirty="0" smtClean="0"/>
              <a:t>/13/2025</a:t>
            </a:r>
            <a:endParaRPr dirty="0"/>
          </a:p>
        </p:txBody>
      </p:sp>
      <p:sp>
        <p:nvSpPr>
          <p:cNvPr id="255" name="Google Shape;255;p4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8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256" name="Google Shape;256;p40"/>
          <p:cNvSpPr txBox="1">
            <a:spLocks noGrp="1"/>
          </p:cNvSpPr>
          <p:nvPr>
            <p:ph type="ftr" idx="11"/>
          </p:nvPr>
        </p:nvSpPr>
        <p:spPr>
          <a:xfrm>
            <a:off x="3124200" y="9639300"/>
            <a:ext cx="11811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ARTICLES/23ENT101-COMMUNICATIVE </a:t>
            </a:r>
            <a:r>
              <a:rPr lang="en-US" dirty="0"/>
              <a:t>ENGLISH/A.SAMUNDESWARI/SNSCT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57" name="Google Shape;257;p40"/>
          <p:cNvSpPr txBox="1"/>
          <p:nvPr/>
        </p:nvSpPr>
        <p:spPr>
          <a:xfrm>
            <a:off x="-39599" y="1713561"/>
            <a:ext cx="9556824" cy="7509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countries/territories </a:t>
            </a:r>
            <a:r>
              <a:rPr lang="en-US" sz="3600" b="0" i="0" u="none" strike="noStrike" cap="none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India,Mexico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except </a:t>
            </a:r>
            <a:r>
              <a:rPr lang="en-US" sz="3600" b="1" i="0" u="none" strike="noStrike" cap="none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The United States, The United Kingdom.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Before the names of cities, towns, states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Before the names of streets </a:t>
            </a:r>
            <a:r>
              <a:rPr lang="en-US" sz="3600" b="1" i="0" u="none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wall street, MG road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Before the names of lakes </a:t>
            </a:r>
            <a:r>
              <a:rPr lang="en-US" sz="3600" b="1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Lake victoria </a:t>
            </a: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except The Great Salt Lake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Before the names of single mountains </a:t>
            </a:r>
            <a:r>
              <a:rPr lang="en-US" sz="3600" b="1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Mount Everest, Mount Fuji </a:t>
            </a: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except with </a:t>
            </a:r>
            <a:r>
              <a:rPr lang="en-US" sz="3600" b="1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mountain ranges</a:t>
            </a: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 such as </a:t>
            </a:r>
            <a:r>
              <a:rPr lang="en-US" sz="3600" b="1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The Himalayas, The Alps</a:t>
            </a: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.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endParaRPr lang="en-US" sz="3600" b="0" i="0" u="none" strike="noStrike" cap="none" dirty="0" smtClea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endParaRPr sz="3600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8" name="Google Shape;258;p40" descr="A Doctor Cartoon Character Waving And Giving A Thumbs Up Royalty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9" name="Google Shape;259;p40"/>
          <p:cNvCxnSpPr/>
          <p:nvPr/>
        </p:nvCxnSpPr>
        <p:spPr>
          <a:xfrm rot="-5400000" flipH="1">
            <a:off x="6092457" y="5603357"/>
            <a:ext cx="7208875" cy="42532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60;p40"/>
          <p:cNvSpPr txBox="1"/>
          <p:nvPr/>
        </p:nvSpPr>
        <p:spPr>
          <a:xfrm>
            <a:off x="4890977" y="701749"/>
            <a:ext cx="74002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             Omissions of Articles</a:t>
            </a:r>
            <a:endParaRPr sz="4000" b="1" i="0" u="none" strike="noStrike" cap="none">
              <a:solidFill>
                <a:srgbClr val="00206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2" name="Google Shape;262;p40"/>
          <p:cNvSpPr/>
          <p:nvPr/>
        </p:nvSpPr>
        <p:spPr>
          <a:xfrm>
            <a:off x="10031909" y="1757314"/>
            <a:ext cx="7752238" cy="5847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Before the names of </a:t>
            </a:r>
            <a:r>
              <a:rPr lang="en-US" sz="3600" b="1" i="0" u="none" strike="noStrike" cap="none" dirty="0" smtClean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academic subjects </a:t>
            </a:r>
            <a:r>
              <a:rPr lang="en-US" sz="36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– biology, history</a:t>
            </a: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endParaRPr lang="en-US" sz="3600" dirty="0">
              <a:solidFill>
                <a:schemeClr val="dk1"/>
              </a:solidFill>
              <a:latin typeface="Cambria"/>
              <a:ea typeface="Cambria"/>
              <a:sym typeface="Cambria"/>
            </a:endParaRPr>
          </a:p>
          <a:p>
            <a:pPr indent="-228600">
              <a:buSzPts val="3600"/>
              <a:buFont typeface="Noto Sans Symbols"/>
              <a:buChar char="⮚"/>
            </a:pPr>
            <a:r>
              <a:rPr lang="en-US" sz="3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Before the names of Islands </a:t>
            </a:r>
            <a:r>
              <a:rPr lang="en-US" sz="36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Balli</a:t>
            </a:r>
            <a:r>
              <a:rPr lang="en-US" sz="3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  </a:t>
            </a:r>
            <a:r>
              <a:rPr lang="en-US" sz="36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Except with group of islands </a:t>
            </a:r>
            <a:r>
              <a:rPr lang="en-US" sz="3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 </a:t>
            </a:r>
            <a:r>
              <a:rPr lang="en-US" sz="36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Maladives</a:t>
            </a:r>
            <a:r>
              <a:rPr lang="en-US" sz="3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The </a:t>
            </a:r>
            <a:r>
              <a:rPr lang="en-US" sz="36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Andhaman</a:t>
            </a:r>
            <a:r>
              <a:rPr lang="en-US" sz="3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and </a:t>
            </a:r>
            <a:r>
              <a:rPr lang="en-US" sz="3600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Nickobar</a:t>
            </a:r>
            <a:endParaRPr lang="en-US" sz="3600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lvl="0" indent="-228600">
              <a:buSzPts val="3600"/>
              <a:buFont typeface="Noto Sans Symbols"/>
              <a:buChar char="⮚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Before the names of  </a:t>
            </a:r>
            <a:r>
              <a:rPr lang="en-US" sz="36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continents </a:t>
            </a: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(Asia, Europe)</a:t>
            </a:r>
          </a:p>
          <a:p>
            <a:pPr indent="-228600">
              <a:buSzPts val="3600"/>
              <a:buFont typeface="Noto Sans Symbols"/>
              <a:buChar char="⮚"/>
            </a:pPr>
            <a:endParaRPr lang="en-US" sz="36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43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dc3d1a609e_0_5"/>
          <p:cNvSpPr/>
          <p:nvPr/>
        </p:nvSpPr>
        <p:spPr>
          <a:xfrm>
            <a:off x="7436419" y="9258300"/>
            <a:ext cx="10851600" cy="1035600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g2dc3d1a609e_0_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5/13/2025</a:t>
            </a:r>
            <a:endParaRPr dirty="0"/>
          </a:p>
        </p:txBody>
      </p:sp>
      <p:sp>
        <p:nvSpPr>
          <p:cNvPr id="276" name="Google Shape;276;g2dc3d1a609e_0_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mtClean="0"/>
              <a:t>9</a:t>
            </a:fld>
            <a:r>
              <a:rPr lang="en-US" dirty="0" smtClean="0"/>
              <a:t>/11</a:t>
            </a:r>
            <a:endParaRPr dirty="0"/>
          </a:p>
        </p:txBody>
      </p:sp>
      <p:sp>
        <p:nvSpPr>
          <p:cNvPr id="277" name="Google Shape;277;g2dc3d1a609e_0_5"/>
          <p:cNvSpPr txBox="1">
            <a:spLocks noGrp="1"/>
          </p:cNvSpPr>
          <p:nvPr>
            <p:ph type="ftr" idx="11"/>
          </p:nvPr>
        </p:nvSpPr>
        <p:spPr>
          <a:xfrm>
            <a:off x="3190709" y="9578700"/>
            <a:ext cx="11811000" cy="7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ARTICLES/23ENT101-COMMUNICATIVE </a:t>
            </a:r>
            <a:r>
              <a:rPr lang="en-US" dirty="0"/>
              <a:t>ENGLISH/A.SAMUNDESWARI/SNSCT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78" name="Google Shape;278;g2dc3d1a609e_0_5"/>
          <p:cNvSpPr txBox="1"/>
          <p:nvPr/>
        </p:nvSpPr>
        <p:spPr>
          <a:xfrm>
            <a:off x="-39600" y="1915675"/>
            <a:ext cx="17898392" cy="6770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Font typeface="Cambria"/>
              <a:buChar char="❖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Before school, college, university, church, bed, hospital, prison etc.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His dad is still in hospital.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We learned English at school.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He is at university.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The is used before these words when the reference is to the building or object rather than to the normal activity that goes on there.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I met her at the church. (Here the reference is to the building and not to the activity that is going on there.)</a:t>
            </a:r>
            <a:endParaRPr sz="3600" dirty="0">
              <a:latin typeface="Cambria"/>
              <a:ea typeface="Cambria"/>
              <a:cs typeface="Cambria"/>
              <a:sym typeface="Cambria"/>
            </a:endParaRPr>
          </a:p>
          <a:p>
            <a:pPr marL="838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Char char="●"/>
            </a:pPr>
            <a:r>
              <a:rPr lang="en-US" sz="3600" dirty="0">
                <a:latin typeface="Cambria"/>
                <a:ea typeface="Cambria"/>
                <a:cs typeface="Cambria"/>
                <a:sym typeface="Cambria"/>
              </a:rPr>
              <a:t>I went to the hospital to see my </a:t>
            </a: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friend</a:t>
            </a:r>
            <a:r>
              <a:rPr lang="en-US" sz="3600" dirty="0" smtClean="0">
                <a:latin typeface="Cambria"/>
                <a:ea typeface="Cambria"/>
                <a:cs typeface="Cambria"/>
                <a:sym typeface="Cambria"/>
              </a:rPr>
              <a:t>.</a:t>
            </a:r>
            <a:endParaRPr sz="36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9" name="Google Shape;279;g2dc3d1a609e_0_5" descr="A Doctor Cartoon Character Waving And Giving A Thumbs Up Royalty ...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2dc3d1a609e_0_5"/>
          <p:cNvSpPr txBox="1"/>
          <p:nvPr/>
        </p:nvSpPr>
        <p:spPr>
          <a:xfrm>
            <a:off x="4890977" y="701749"/>
            <a:ext cx="74004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             Omissions of Articles</a:t>
            </a:r>
            <a:endParaRPr sz="4000" b="1" i="0" u="none" strike="noStrike" cap="none">
              <a:solidFill>
                <a:srgbClr val="00206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810</Words>
  <Application>Microsoft Office PowerPoint</Application>
  <PresentationFormat>Custom</PresentationFormat>
  <Paragraphs>152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17</cp:revision>
  <dcterms:created xsi:type="dcterms:W3CDTF">2006-08-16T00:00:00Z</dcterms:created>
  <dcterms:modified xsi:type="dcterms:W3CDTF">2025-04-01T11:13:12Z</dcterms:modified>
</cp:coreProperties>
</file>