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123" y="355091"/>
            <a:ext cx="2148840" cy="129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"/>
            <a:ext cx="1447800" cy="1447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437119" y="9258299"/>
            <a:ext cx="10850880" cy="1028700"/>
          </a:xfrm>
          <a:custGeom>
            <a:avLst/>
            <a:gdLst/>
            <a:ahLst/>
            <a:cxnLst/>
            <a:rect l="l" t="t" r="r" b="b"/>
            <a:pathLst>
              <a:path w="10850880" h="1028700">
                <a:moveTo>
                  <a:pt x="10850880" y="0"/>
                </a:moveTo>
                <a:lnTo>
                  <a:pt x="0" y="0"/>
                </a:lnTo>
                <a:lnTo>
                  <a:pt x="0" y="1028701"/>
                </a:lnTo>
                <a:lnTo>
                  <a:pt x="10850880" y="1028701"/>
                </a:lnTo>
                <a:lnTo>
                  <a:pt x="108508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2391" y="2612135"/>
            <a:ext cx="5746242" cy="64061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37857" y="2342339"/>
            <a:ext cx="3777375" cy="57775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0292" y="4207763"/>
            <a:ext cx="6474713" cy="2381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41617" y="1252549"/>
            <a:ext cx="39452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123" y="355091"/>
            <a:ext cx="2148840" cy="129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"/>
            <a:ext cx="1447800" cy="1447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9258299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10983468" y="0"/>
                </a:moveTo>
                <a:lnTo>
                  <a:pt x="0" y="0"/>
                </a:lnTo>
                <a:lnTo>
                  <a:pt x="0" y="1028701"/>
                </a:lnTo>
                <a:lnTo>
                  <a:pt x="10983468" y="1028701"/>
                </a:lnTo>
                <a:lnTo>
                  <a:pt x="10983468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1123" y="355091"/>
            <a:ext cx="2148840" cy="129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419100"/>
            <a:ext cx="1447800" cy="144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632" y="124790"/>
            <a:ext cx="114414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35828" y="1793122"/>
            <a:ext cx="10656569" cy="543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25361" y="9714728"/>
            <a:ext cx="5408930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12/26/2023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86352" y="9706803"/>
            <a:ext cx="508634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kfactorystudio.com/blog/powerful-science-behind-visual-notetaking/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s://www.dawn.com/news/12924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artpanda.com/clipart_images/word-benefits-clip-art-59822141" TargetMode="External"/><Relationship Id="rId5" Type="http://schemas.openxmlformats.org/officeDocument/2006/relationships/hyperlink" Target="https://www.123rf.com/photo_49668437_a-3d-people-s-work-procedures.html" TargetMode="External"/><Relationship Id="rId4" Type="http://schemas.openxmlformats.org/officeDocument/2006/relationships/hyperlink" Target="https://www.thebluediamondgallery.com/handwriting/p/procedur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659100" cy="10287000"/>
          </a:xfrm>
          <a:custGeom>
            <a:avLst/>
            <a:gdLst/>
            <a:ahLst/>
            <a:cxnLst/>
            <a:rect l="l" t="t" r="r" b="b"/>
            <a:pathLst>
              <a:path w="15659100" h="10287000">
                <a:moveTo>
                  <a:pt x="0" y="10287000"/>
                </a:moveTo>
                <a:lnTo>
                  <a:pt x="15659100" y="10287000"/>
                </a:lnTo>
                <a:lnTo>
                  <a:pt x="156591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659100" y="0"/>
            <a:ext cx="2628900" cy="10287000"/>
            <a:chOff x="15659100" y="0"/>
            <a:chExt cx="26289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51123" y="355091"/>
              <a:ext cx="2148840" cy="1298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59100" y="0"/>
              <a:ext cx="2628900" cy="10287000"/>
            </a:xfrm>
            <a:custGeom>
              <a:avLst/>
              <a:gdLst/>
              <a:ahLst/>
              <a:cxnLst/>
              <a:rect l="l" t="t" r="r" b="b"/>
              <a:pathLst>
                <a:path w="2628900" h="10287000">
                  <a:moveTo>
                    <a:pt x="26289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2628900" y="10287000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"/>
            <a:ext cx="1447800" cy="14478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25543" y="1905000"/>
            <a:ext cx="47625" cy="8382000"/>
          </a:xfrm>
          <a:custGeom>
            <a:avLst/>
            <a:gdLst/>
            <a:ahLst/>
            <a:cxnLst/>
            <a:rect l="l" t="t" r="r" b="b"/>
            <a:pathLst>
              <a:path w="47625" h="8382000">
                <a:moveTo>
                  <a:pt x="47244" y="0"/>
                </a:moveTo>
                <a:lnTo>
                  <a:pt x="0" y="0"/>
                </a:lnTo>
                <a:lnTo>
                  <a:pt x="0" y="8382000"/>
                </a:lnTo>
                <a:lnTo>
                  <a:pt x="47244" y="8382000"/>
                </a:lnTo>
                <a:lnTo>
                  <a:pt x="47244" y="0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123" y="355091"/>
            <a:ext cx="2148840" cy="12984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14090" y="397839"/>
            <a:ext cx="8667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10300"/>
                </a:solidFill>
              </a:rPr>
              <a:t>SNS</a:t>
            </a:r>
            <a:r>
              <a:rPr sz="4800" spc="-100" dirty="0">
                <a:solidFill>
                  <a:srgbClr val="010300"/>
                </a:solidFill>
              </a:rPr>
              <a:t> </a:t>
            </a:r>
            <a:r>
              <a:rPr sz="4800" dirty="0">
                <a:solidFill>
                  <a:srgbClr val="010300"/>
                </a:solidFill>
              </a:rPr>
              <a:t>COLLEGE</a:t>
            </a:r>
            <a:r>
              <a:rPr sz="4800" spc="-90" dirty="0">
                <a:solidFill>
                  <a:srgbClr val="010300"/>
                </a:solidFill>
              </a:rPr>
              <a:t> </a:t>
            </a:r>
            <a:r>
              <a:rPr sz="4800" dirty="0">
                <a:solidFill>
                  <a:srgbClr val="010300"/>
                </a:solidFill>
              </a:rPr>
              <a:t>OF</a:t>
            </a:r>
            <a:r>
              <a:rPr sz="4800" spc="-90" dirty="0">
                <a:solidFill>
                  <a:srgbClr val="010300"/>
                </a:solidFill>
              </a:rPr>
              <a:t> </a:t>
            </a:r>
            <a:r>
              <a:rPr sz="4800" spc="-10" dirty="0">
                <a:solidFill>
                  <a:srgbClr val="010300"/>
                </a:solidFill>
              </a:rPr>
              <a:t>TECHNOLOGY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3721353" y="1138504"/>
            <a:ext cx="8255634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10300"/>
                </a:solidFill>
                <a:latin typeface="Cambria"/>
                <a:cs typeface="Cambria"/>
              </a:rPr>
              <a:t>Coimbatore-</a:t>
            </a:r>
            <a:r>
              <a:rPr sz="2000" b="1" spc="-25" dirty="0">
                <a:solidFill>
                  <a:srgbClr val="010300"/>
                </a:solidFill>
                <a:latin typeface="Cambria"/>
                <a:cs typeface="Cambria"/>
              </a:rPr>
              <a:t>35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10300"/>
                </a:solidFill>
                <a:latin typeface="Cambria"/>
                <a:cs typeface="Cambria"/>
              </a:rPr>
              <a:t>An</a:t>
            </a:r>
            <a:r>
              <a:rPr sz="2000" b="1" spc="-3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10300"/>
                </a:solidFill>
                <a:latin typeface="Cambria"/>
                <a:cs typeface="Cambria"/>
              </a:rPr>
              <a:t>Autonomous</a:t>
            </a:r>
            <a:r>
              <a:rPr sz="2000" b="1" spc="-7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10300"/>
                </a:solidFill>
                <a:latin typeface="Cambria"/>
                <a:cs typeface="Cambria"/>
              </a:rPr>
              <a:t>Institution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mbria"/>
                <a:cs typeface="Cambria"/>
              </a:rPr>
              <a:t>Accredited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by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NBA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–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AICTE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and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Accredited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by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NAAC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–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UGC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with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‘A++’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Grade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Approved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by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AICTE,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New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Delhi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&amp;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Affiliated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Anna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University,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Chennai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9641" y="4166742"/>
            <a:ext cx="8331200" cy="461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imes New Roman"/>
                <a:cs typeface="Times New Roman"/>
              </a:rPr>
              <a:t>DEPARTMENT</a:t>
            </a:r>
            <a:r>
              <a:rPr sz="4000" b="1" spc="-9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OF</a:t>
            </a:r>
            <a:r>
              <a:rPr sz="4000" b="1" spc="-11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ENGLISH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70"/>
              </a:spcBef>
            </a:pPr>
            <a:r>
              <a:rPr sz="3600" dirty="0">
                <a:latin typeface="Times New Roman"/>
                <a:cs typeface="Times New Roman"/>
              </a:rPr>
              <a:t>23ENT101-</a:t>
            </a:r>
            <a:r>
              <a:rPr sz="3600" spc="-1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COMMUNICATIVE</a:t>
            </a:r>
            <a:r>
              <a:rPr sz="3600" spc="-1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ENGLISH</a:t>
            </a:r>
            <a:endParaRPr sz="3600">
              <a:latin typeface="Times New Roman"/>
              <a:cs typeface="Times New Roman"/>
            </a:endParaRPr>
          </a:p>
          <a:p>
            <a:pPr marR="15240" algn="ctr">
              <a:lnSpc>
                <a:spcPct val="100000"/>
              </a:lnSpc>
              <a:spcBef>
                <a:spcPts val="35"/>
              </a:spcBef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YEAR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SEMESTER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800">
              <a:latin typeface="Times New Roman"/>
              <a:cs typeface="Times New Roman"/>
            </a:endParaRPr>
          </a:p>
          <a:p>
            <a:pPr marL="8890" algn="ctr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UNIT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  <a:p>
            <a:pPr marL="121920" algn="ctr">
              <a:lnSpc>
                <a:spcPct val="100000"/>
              </a:lnSpc>
              <a:spcBef>
                <a:spcPts val="3754"/>
              </a:spcBef>
            </a:pPr>
            <a:r>
              <a:rPr sz="3600" dirty="0">
                <a:latin typeface="Times New Roman"/>
                <a:cs typeface="Times New Roman"/>
              </a:rPr>
              <a:t>TOPIC :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NoteMaking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3208" y="259841"/>
            <a:ext cx="11770995" cy="880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"/>
                <a:cs typeface="Cambria"/>
              </a:rPr>
              <a:t>Conversation</a:t>
            </a:r>
            <a:r>
              <a:rPr sz="3200" spc="1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is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indeed</a:t>
            </a:r>
            <a:r>
              <a:rPr sz="3200" spc="1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the</a:t>
            </a:r>
            <a:r>
              <a:rPr sz="3200" spc="1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most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easily</a:t>
            </a:r>
            <a:r>
              <a:rPr sz="3200" spc="1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teachable</a:t>
            </a:r>
            <a:r>
              <a:rPr sz="3200" spc="1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all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arts.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All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you </a:t>
            </a:r>
            <a:r>
              <a:rPr sz="3200" dirty="0">
                <a:latin typeface="Cambria"/>
                <a:cs typeface="Cambria"/>
              </a:rPr>
              <a:t>need</a:t>
            </a:r>
            <a:r>
              <a:rPr sz="3200" spc="17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7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do</a:t>
            </a:r>
            <a:r>
              <a:rPr sz="3200" spc="1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</a:t>
            </a:r>
            <a:r>
              <a:rPr sz="3200" spc="17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order</a:t>
            </a:r>
            <a:r>
              <a:rPr sz="3200" spc="17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become</a:t>
            </a:r>
            <a:r>
              <a:rPr sz="3200" spc="18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17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good</a:t>
            </a:r>
            <a:r>
              <a:rPr sz="3200" spc="1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conversationalist</a:t>
            </a:r>
            <a:r>
              <a:rPr sz="3200" spc="17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is</a:t>
            </a:r>
            <a:r>
              <a:rPr sz="3200" spc="1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8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find</a:t>
            </a:r>
            <a:r>
              <a:rPr sz="3200" spc="170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a </a:t>
            </a:r>
            <a:r>
              <a:rPr sz="3200" dirty="0">
                <a:latin typeface="Cambria"/>
                <a:cs typeface="Cambria"/>
              </a:rPr>
              <a:t>subject</a:t>
            </a:r>
            <a:r>
              <a:rPr sz="3200" spc="315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that</a:t>
            </a:r>
            <a:r>
              <a:rPr sz="3200" spc="325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interests</a:t>
            </a:r>
            <a:r>
              <a:rPr sz="3200" spc="320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325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310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320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listeners.</a:t>
            </a:r>
            <a:r>
              <a:rPr sz="3200" spc="330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There</a:t>
            </a:r>
            <a:r>
              <a:rPr sz="3200" spc="330" dirty="0">
                <a:latin typeface="Cambria"/>
                <a:cs typeface="Cambria"/>
              </a:rPr>
              <a:t>  </a:t>
            </a:r>
            <a:r>
              <a:rPr sz="3200" dirty="0">
                <a:latin typeface="Cambria"/>
                <a:cs typeface="Cambria"/>
              </a:rPr>
              <a:t>are,</a:t>
            </a:r>
            <a:r>
              <a:rPr sz="3200" spc="320" dirty="0">
                <a:latin typeface="Cambria"/>
                <a:cs typeface="Cambria"/>
              </a:rPr>
              <a:t>  </a:t>
            </a:r>
            <a:r>
              <a:rPr sz="3200" spc="-25" dirty="0">
                <a:latin typeface="Cambria"/>
                <a:cs typeface="Cambria"/>
              </a:rPr>
              <a:t>for </a:t>
            </a:r>
            <a:r>
              <a:rPr sz="3200" dirty="0">
                <a:latin typeface="Cambria"/>
                <a:cs typeface="Cambria"/>
              </a:rPr>
              <a:t>example,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numberless hobbies</a:t>
            </a:r>
            <a:r>
              <a:rPr sz="3200" spc="-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talk about.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But the</a:t>
            </a:r>
            <a:r>
              <a:rPr sz="3200" spc="-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important</a:t>
            </a:r>
            <a:r>
              <a:rPr sz="3200" spc="1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thing </a:t>
            </a:r>
            <a:r>
              <a:rPr sz="3200" dirty="0">
                <a:latin typeface="Cambria"/>
                <a:cs typeface="Cambria"/>
              </a:rPr>
              <a:t>is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that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1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must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talk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about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other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fellow’s</a:t>
            </a:r>
            <a:r>
              <a:rPr sz="3200" spc="1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hobby</a:t>
            </a:r>
            <a:r>
              <a:rPr sz="3200" spc="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rather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than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yours’. </a:t>
            </a:r>
            <a:r>
              <a:rPr sz="3200" dirty="0">
                <a:latin typeface="Cambria"/>
                <a:cs typeface="Cambria"/>
              </a:rPr>
              <a:t>Talk</a:t>
            </a:r>
            <a:r>
              <a:rPr sz="3200" spc="4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4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4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friends</a:t>
            </a:r>
            <a:r>
              <a:rPr sz="3200" spc="4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about</a:t>
            </a:r>
            <a:r>
              <a:rPr sz="3200" spc="4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the</a:t>
            </a:r>
            <a:r>
              <a:rPr sz="3200" spc="4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things</a:t>
            </a:r>
            <a:r>
              <a:rPr sz="3200" spc="4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that</a:t>
            </a:r>
            <a:r>
              <a:rPr sz="3200" spc="4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interest</a:t>
            </a:r>
            <a:r>
              <a:rPr sz="3200" spc="4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them,</a:t>
            </a:r>
            <a:r>
              <a:rPr sz="3200" spc="4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400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you </a:t>
            </a:r>
            <a:r>
              <a:rPr sz="3200" dirty="0">
                <a:latin typeface="Cambria"/>
                <a:cs typeface="Cambria"/>
              </a:rPr>
              <a:t>will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get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reputation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for</a:t>
            </a:r>
            <a:r>
              <a:rPr sz="3200" spc="-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good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fellowship,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brilliant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mind.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There </a:t>
            </a:r>
            <a:r>
              <a:rPr sz="3200" dirty="0">
                <a:latin typeface="Cambria"/>
                <a:cs typeface="Cambria"/>
              </a:rPr>
              <a:t>is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nothing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that</a:t>
            </a:r>
            <a:r>
              <a:rPr sz="3200" spc="6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pleases</a:t>
            </a:r>
            <a:r>
              <a:rPr sz="3200" spc="6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people</a:t>
            </a:r>
            <a:r>
              <a:rPr sz="3200" spc="6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so</a:t>
            </a:r>
            <a:r>
              <a:rPr sz="3200" spc="6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much</a:t>
            </a:r>
            <a:r>
              <a:rPr sz="3200" spc="6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as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5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interest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</a:t>
            </a:r>
            <a:r>
              <a:rPr sz="3200" spc="63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their interest.</a:t>
            </a:r>
            <a:endParaRPr sz="32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mbria"/>
                <a:cs typeface="Cambria"/>
              </a:rPr>
              <a:t>It</a:t>
            </a:r>
            <a:r>
              <a:rPr sz="3200" spc="5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is</a:t>
            </a:r>
            <a:r>
              <a:rPr sz="3200" spc="5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just</a:t>
            </a:r>
            <a:r>
              <a:rPr sz="3200" spc="5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as</a:t>
            </a:r>
            <a:r>
              <a:rPr sz="3200" spc="5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important</a:t>
            </a:r>
            <a:r>
              <a:rPr sz="3200" spc="56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5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know</a:t>
            </a:r>
            <a:r>
              <a:rPr sz="3200" spc="5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what</a:t>
            </a:r>
            <a:r>
              <a:rPr sz="3200" spc="5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subjects</a:t>
            </a:r>
            <a:r>
              <a:rPr sz="3200" spc="5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5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avoid</a:t>
            </a:r>
            <a:r>
              <a:rPr sz="3200" spc="5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545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what </a:t>
            </a:r>
            <a:r>
              <a:rPr sz="3200" dirty="0">
                <a:latin typeface="Cambria"/>
                <a:cs typeface="Cambria"/>
              </a:rPr>
              <a:t>subjects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select</a:t>
            </a:r>
            <a:r>
              <a:rPr sz="3200" spc="1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for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good</a:t>
            </a:r>
            <a:r>
              <a:rPr sz="3200" spc="114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conversation.</a:t>
            </a:r>
            <a:r>
              <a:rPr sz="3200" spc="114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If</a:t>
            </a:r>
            <a:r>
              <a:rPr sz="3200" spc="1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don’t</a:t>
            </a:r>
            <a:r>
              <a:rPr sz="3200" spc="1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want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be</a:t>
            </a:r>
            <a:r>
              <a:rPr sz="3200" spc="105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set </a:t>
            </a:r>
            <a:r>
              <a:rPr sz="3200" dirty="0">
                <a:latin typeface="Cambria"/>
                <a:cs typeface="Cambria"/>
              </a:rPr>
              <a:t>down</a:t>
            </a:r>
            <a:r>
              <a:rPr sz="3200" spc="6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as</a:t>
            </a:r>
            <a:r>
              <a:rPr sz="3200" spc="6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bore,</a:t>
            </a:r>
            <a:r>
              <a:rPr sz="3200" spc="6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be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careful</a:t>
            </a:r>
            <a:r>
              <a:rPr sz="3200" spc="6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6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avoid</a:t>
            </a:r>
            <a:r>
              <a:rPr sz="3200" spc="6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certain</a:t>
            </a:r>
            <a:r>
              <a:rPr sz="3200" spc="6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unpleasant</a:t>
            </a:r>
            <a:r>
              <a:rPr sz="3200" spc="61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subjects. </a:t>
            </a:r>
            <a:r>
              <a:rPr sz="3200" dirty="0">
                <a:latin typeface="Cambria"/>
                <a:cs typeface="Cambria"/>
              </a:rPr>
              <a:t>Avoid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talking</a:t>
            </a:r>
            <a:r>
              <a:rPr sz="3200" spc="16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about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yourself,</a:t>
            </a:r>
            <a:r>
              <a:rPr sz="3200" spc="16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unless</a:t>
            </a:r>
            <a:r>
              <a:rPr sz="3200" spc="1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1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are</a:t>
            </a:r>
            <a:r>
              <a:rPr sz="3200" spc="16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asked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16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do</a:t>
            </a:r>
            <a:r>
              <a:rPr sz="3200" spc="16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so.</a:t>
            </a:r>
            <a:r>
              <a:rPr sz="3200" spc="15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People </a:t>
            </a:r>
            <a:r>
              <a:rPr sz="3200" dirty="0">
                <a:latin typeface="Cambria"/>
                <a:cs typeface="Cambria"/>
              </a:rPr>
              <a:t>are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interested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their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own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problems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not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yours.</a:t>
            </a:r>
            <a:endParaRPr sz="32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mbria"/>
                <a:cs typeface="Cambria"/>
              </a:rPr>
              <a:t>To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be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good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conversationalist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must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know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not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only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what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say, </a:t>
            </a:r>
            <a:r>
              <a:rPr sz="3200" dirty="0">
                <a:latin typeface="Cambria"/>
                <a:cs typeface="Cambria"/>
              </a:rPr>
              <a:t>but</a:t>
            </a:r>
            <a:r>
              <a:rPr sz="3200" spc="3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how</a:t>
            </a:r>
            <a:r>
              <a:rPr sz="3200" spc="3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also</a:t>
            </a:r>
            <a:r>
              <a:rPr sz="3200" spc="3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</a:t>
            </a:r>
            <a:r>
              <a:rPr sz="3200" spc="3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say</a:t>
            </a:r>
            <a:r>
              <a:rPr sz="3200" spc="3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it.</a:t>
            </a:r>
            <a:r>
              <a:rPr sz="3200" spc="3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Be</a:t>
            </a:r>
            <a:r>
              <a:rPr sz="3200" spc="3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mentally</a:t>
            </a:r>
            <a:r>
              <a:rPr sz="3200" spc="3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quick</a:t>
            </a:r>
            <a:r>
              <a:rPr sz="3200" spc="2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30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witty.</a:t>
            </a:r>
            <a:r>
              <a:rPr sz="3200" spc="3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Finally,</a:t>
            </a:r>
            <a:r>
              <a:rPr sz="3200" spc="3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try</a:t>
            </a:r>
            <a:r>
              <a:rPr sz="3200" spc="315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to </a:t>
            </a:r>
            <a:r>
              <a:rPr sz="3200" dirty="0">
                <a:latin typeface="Cambria"/>
                <a:cs typeface="Cambria"/>
              </a:rPr>
              <a:t>avoid</a:t>
            </a:r>
            <a:r>
              <a:rPr sz="3200" spc="2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mannerism</a:t>
            </a:r>
            <a:r>
              <a:rPr sz="3200" spc="2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in</a:t>
            </a:r>
            <a:r>
              <a:rPr sz="3200" spc="20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204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conversation.</a:t>
            </a:r>
            <a:r>
              <a:rPr sz="3200" spc="229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Don’t</a:t>
            </a:r>
            <a:r>
              <a:rPr sz="3200" spc="2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click</a:t>
            </a:r>
            <a:r>
              <a:rPr sz="3200" spc="2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1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tongue,</a:t>
            </a:r>
            <a:r>
              <a:rPr sz="3200" spc="220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or </a:t>
            </a:r>
            <a:r>
              <a:rPr sz="3200" dirty="0">
                <a:latin typeface="Cambria"/>
                <a:cs typeface="Cambria"/>
              </a:rPr>
              <a:t>roll</a:t>
            </a:r>
            <a:r>
              <a:rPr sz="3200" spc="-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eyes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or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use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your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hands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excessively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as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you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speak</a:t>
            </a:r>
            <a:r>
              <a:rPr sz="3200" b="1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39415" y="5957315"/>
            <a:ext cx="2892552" cy="34914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10</a:t>
            </a:fld>
            <a:r>
              <a:rPr spc="-10" dirty="0"/>
              <a:t>/12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7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261" y="889762"/>
            <a:ext cx="7721600" cy="642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"/>
                <a:cs typeface="Cambria"/>
              </a:rPr>
              <a:t>The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Art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of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Conversation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(The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Title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the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passage)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mbria"/>
                <a:cs typeface="Cambria"/>
              </a:rPr>
              <a:t>1.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Convn.</a:t>
            </a:r>
            <a:r>
              <a:rPr sz="2800" spc="-6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–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most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easily</a:t>
            </a:r>
            <a:r>
              <a:rPr sz="2800" spc="-6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tchble.</a:t>
            </a:r>
            <a:r>
              <a:rPr sz="2800" spc="-6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0A0A0A"/>
                </a:solidFill>
                <a:latin typeface="Cambria"/>
                <a:cs typeface="Cambria"/>
              </a:rPr>
              <a:t>art</a:t>
            </a:r>
            <a:endParaRPr sz="2800">
              <a:latin typeface="Cambria"/>
              <a:cs typeface="Cambria"/>
            </a:endParaRPr>
          </a:p>
          <a:p>
            <a:pPr marL="755650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Reqd.</a:t>
            </a:r>
            <a:r>
              <a:rPr sz="2800" spc="-8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intrstng.</a:t>
            </a:r>
            <a:r>
              <a:rPr sz="2800" spc="-8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subject</a:t>
            </a:r>
            <a:r>
              <a:rPr sz="2800" spc="-6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–</a:t>
            </a:r>
            <a:r>
              <a:rPr sz="2800" spc="-8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hobbies</a:t>
            </a:r>
            <a:endParaRPr sz="2800">
              <a:latin typeface="Cambria"/>
              <a:cs typeface="Cambria"/>
            </a:endParaRPr>
          </a:p>
          <a:p>
            <a:pPr marL="755650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Talk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abt.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other</a:t>
            </a:r>
            <a:r>
              <a:rPr sz="2800" spc="-6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fellow’s</a:t>
            </a:r>
            <a:r>
              <a:rPr sz="2800" spc="-6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hobby</a:t>
            </a:r>
            <a:endParaRPr sz="2800">
              <a:latin typeface="Cambria"/>
              <a:cs typeface="Cambria"/>
            </a:endParaRPr>
          </a:p>
          <a:p>
            <a:pPr marL="755650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Winning</a:t>
            </a:r>
            <a:r>
              <a:rPr sz="2800" spc="-5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reptn.</a:t>
            </a:r>
            <a:r>
              <a:rPr sz="28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as</a:t>
            </a:r>
            <a:r>
              <a:rPr sz="2800" spc="-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good</a:t>
            </a:r>
            <a:r>
              <a:rPr sz="2800" spc="-5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convn’list.</a:t>
            </a:r>
            <a:endParaRPr sz="2800">
              <a:latin typeface="Cambria"/>
              <a:cs typeface="Cambria"/>
            </a:endParaRPr>
          </a:p>
          <a:p>
            <a:pPr marL="1195705" lvl="1" indent="-273050">
              <a:lnSpc>
                <a:spcPct val="100000"/>
              </a:lnSpc>
              <a:buClr>
                <a:srgbClr val="000000"/>
              </a:buClr>
              <a:buSzPct val="96428"/>
              <a:buAutoNum type="arabicPeriod"/>
              <a:tabLst>
                <a:tab pos="1195705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Good</a:t>
            </a:r>
            <a:r>
              <a:rPr sz="2800" spc="-6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frndship.</a:t>
            </a:r>
            <a:endParaRPr sz="2800">
              <a:latin typeface="Cambria"/>
              <a:cs typeface="Cambria"/>
            </a:endParaRPr>
          </a:p>
          <a:p>
            <a:pPr marL="1195705" lvl="1" indent="-273050">
              <a:lnSpc>
                <a:spcPct val="100000"/>
              </a:lnSpc>
              <a:buClr>
                <a:srgbClr val="000000"/>
              </a:buClr>
              <a:buSzPct val="96428"/>
              <a:buAutoNum type="arabicPeriod"/>
              <a:tabLst>
                <a:tab pos="1195705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Brlnt.</a:t>
            </a:r>
            <a:r>
              <a:rPr sz="2800" spc="-8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Mind.</a:t>
            </a:r>
            <a:endParaRPr sz="2800">
              <a:latin typeface="Cambria"/>
              <a:cs typeface="Cambria"/>
            </a:endParaRPr>
          </a:p>
          <a:p>
            <a:pPr marL="281305" indent="-273050">
              <a:lnSpc>
                <a:spcPct val="100000"/>
              </a:lnSpc>
              <a:buClr>
                <a:srgbClr val="000000"/>
              </a:buClr>
              <a:buSzPct val="96428"/>
              <a:buAutoNum type="arabicPeriod" startAt="2"/>
              <a:tabLst>
                <a:tab pos="281305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Fit</a:t>
            </a:r>
            <a:r>
              <a:rPr sz="2800" spc="-5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subj.</a:t>
            </a:r>
            <a:r>
              <a:rPr sz="2800" spc="-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for</a:t>
            </a:r>
            <a:r>
              <a:rPr sz="28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convn.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What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subj.</a:t>
            </a:r>
            <a:r>
              <a:rPr sz="2800" spc="-6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2800" spc="-6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select/</a:t>
            </a:r>
            <a:r>
              <a:rPr sz="2800" spc="-5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avoid?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Avoid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unpleasant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subj.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Avoid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talking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abt.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0A0A0A"/>
                </a:solidFill>
                <a:latin typeface="Cambria"/>
                <a:cs typeface="Cambria"/>
              </a:rPr>
              <a:t>self</a:t>
            </a:r>
            <a:endParaRPr sz="2800">
              <a:latin typeface="Cambria"/>
              <a:cs typeface="Cambria"/>
            </a:endParaRPr>
          </a:p>
          <a:p>
            <a:pPr marL="281305" indent="-273050">
              <a:lnSpc>
                <a:spcPct val="100000"/>
              </a:lnSpc>
              <a:buClr>
                <a:srgbClr val="000000"/>
              </a:buClr>
              <a:buSzPct val="96428"/>
              <a:buAutoNum type="arabicPeriod" startAt="2"/>
              <a:tabLst>
                <a:tab pos="281305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Qualities</a:t>
            </a:r>
            <a:r>
              <a:rPr sz="2800" spc="-6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of</a:t>
            </a:r>
            <a:r>
              <a:rPr sz="2800" spc="-5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</a:t>
            </a:r>
            <a:r>
              <a:rPr sz="2800" spc="-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good</a:t>
            </a:r>
            <a:r>
              <a:rPr sz="28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convn’list.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What</a:t>
            </a:r>
            <a:r>
              <a:rPr sz="2800" spc="-5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28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say</a:t>
            </a:r>
            <a:r>
              <a:rPr sz="28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&amp;</a:t>
            </a:r>
            <a:r>
              <a:rPr sz="2800" spc="-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how</a:t>
            </a:r>
            <a:r>
              <a:rPr sz="28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28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0A0A0A"/>
                </a:solidFill>
                <a:latin typeface="Cambria"/>
                <a:cs typeface="Cambria"/>
              </a:rPr>
              <a:t>say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Mentally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quick</a:t>
            </a:r>
            <a:r>
              <a:rPr sz="2800" spc="-7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&amp;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0A0A0A"/>
                </a:solidFill>
                <a:latin typeface="Cambria"/>
                <a:cs typeface="Cambria"/>
              </a:rPr>
              <a:t>witty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55650" algn="l"/>
              </a:tabLst>
            </a:pPr>
            <a:r>
              <a:rPr sz="2800" dirty="0">
                <a:solidFill>
                  <a:srgbClr val="0A0A0A"/>
                </a:solidFill>
                <a:latin typeface="Cambria"/>
                <a:cs typeface="Cambria"/>
              </a:rPr>
              <a:t>Avoid</a:t>
            </a:r>
            <a:r>
              <a:rPr sz="2800" spc="-7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A0A0A"/>
                </a:solidFill>
                <a:latin typeface="Cambria"/>
                <a:cs typeface="Cambria"/>
              </a:rPr>
              <a:t>mannerisms.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0454" y="1706696"/>
            <a:ext cx="5498961" cy="6013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5395" y="7917180"/>
            <a:ext cx="4314444" cy="1447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11</a:t>
            </a:fld>
            <a:r>
              <a:rPr spc="-10" dirty="0"/>
              <a:t>/12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8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19" y="9250679"/>
            <a:ext cx="11003280" cy="1036319"/>
          </a:xfrm>
          <a:custGeom>
            <a:avLst/>
            <a:gdLst/>
            <a:ahLst/>
            <a:cxnLst/>
            <a:rect l="l" t="t" r="r" b="b"/>
            <a:pathLst>
              <a:path w="11003280" h="1036320">
                <a:moveTo>
                  <a:pt x="11003280" y="0"/>
                </a:moveTo>
                <a:lnTo>
                  <a:pt x="0" y="0"/>
                </a:lnTo>
                <a:lnTo>
                  <a:pt x="0" y="1036319"/>
                </a:lnTo>
                <a:lnTo>
                  <a:pt x="11003280" y="1036319"/>
                </a:lnTo>
                <a:lnTo>
                  <a:pt x="110032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442" y="2178176"/>
            <a:ext cx="15806419" cy="376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 marR="69850" indent="-49530">
              <a:lnSpc>
                <a:spcPct val="139600"/>
              </a:lnSpc>
              <a:spcBef>
                <a:spcPts val="95"/>
              </a:spcBef>
            </a:pP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https://www.dawn.com/news/1292418</a:t>
            </a:r>
            <a:r>
              <a:rPr sz="3600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https://inkfactorystudio.com/blog/powerful-science-</a:t>
            </a:r>
            <a:r>
              <a:rPr sz="36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behind-</a:t>
            </a:r>
            <a:r>
              <a:rPr sz="3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visual-</a:t>
            </a: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notetaking/</a:t>
            </a:r>
            <a:endParaRPr sz="3600">
              <a:latin typeface="Cambria"/>
              <a:cs typeface="Cambria"/>
            </a:endParaRPr>
          </a:p>
          <a:p>
            <a:pPr marL="16510" marR="46355" indent="101600">
              <a:lnSpc>
                <a:spcPct val="120200"/>
              </a:lnSpc>
              <a:spcBef>
                <a:spcPts val="505"/>
              </a:spcBef>
            </a:pP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4"/>
              </a:rPr>
              <a:t>https://www.thebluediamondgallery.com/handwriting/p/procedure.html</a:t>
            </a:r>
            <a:r>
              <a:rPr sz="3600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5"/>
              </a:rPr>
              <a:t>https://www.123rf.com/photo_49668437_a-3d-people-</a:t>
            </a:r>
            <a:r>
              <a:rPr sz="36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5"/>
              </a:rPr>
              <a:t>s-</a:t>
            </a: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5"/>
              </a:rPr>
              <a:t>work-procedures.html</a:t>
            </a:r>
            <a:endParaRPr sz="3600">
              <a:latin typeface="Cambria"/>
              <a:cs typeface="Cambria"/>
            </a:endParaRPr>
          </a:p>
          <a:p>
            <a:pPr marL="74930">
              <a:lnSpc>
                <a:spcPct val="100000"/>
              </a:lnSpc>
              <a:spcBef>
                <a:spcPts val="2210"/>
              </a:spcBef>
            </a:pP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6"/>
              </a:rPr>
              <a:t>http://www.clipartpanda.com/clipart_images/word-</a:t>
            </a:r>
            <a:r>
              <a:rPr sz="36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6"/>
              </a:rPr>
              <a:t>benefits-</a:t>
            </a:r>
            <a:r>
              <a:rPr sz="3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6"/>
              </a:rPr>
              <a:t>clip-art-59822141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37044" y="1223594"/>
            <a:ext cx="2617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References</a:t>
            </a: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4068" y="6527443"/>
            <a:ext cx="5791547" cy="25944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786352" y="9706803"/>
            <a:ext cx="508634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10" dirty="0">
                <a:latin typeface="Cambria"/>
                <a:cs typeface="Cambria"/>
              </a:rPr>
              <a:t>12/12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9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119" y="9258299"/>
            <a:ext cx="10850880" cy="1028700"/>
          </a:xfrm>
          <a:custGeom>
            <a:avLst/>
            <a:gdLst/>
            <a:ahLst/>
            <a:cxnLst/>
            <a:rect l="l" t="t" r="r" b="b"/>
            <a:pathLst>
              <a:path w="10850880" h="1028700">
                <a:moveTo>
                  <a:pt x="10850880" y="0"/>
                </a:moveTo>
                <a:lnTo>
                  <a:pt x="0" y="0"/>
                </a:lnTo>
                <a:lnTo>
                  <a:pt x="0" y="1028701"/>
                </a:lnTo>
                <a:lnTo>
                  <a:pt x="10850880" y="1028701"/>
                </a:lnTo>
                <a:lnTo>
                  <a:pt x="108508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302049"/>
            <a:ext cx="5724525" cy="60142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95464" y="2662407"/>
            <a:ext cx="10199370" cy="578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516255" algn="l"/>
                <a:tab pos="609600" algn="l"/>
                <a:tab pos="6261735" algn="l"/>
                <a:tab pos="6671945" algn="l"/>
              </a:tabLst>
            </a:pPr>
            <a:r>
              <a:rPr sz="3600" spc="-25" dirty="0">
                <a:latin typeface="Cambria"/>
                <a:cs typeface="Cambria"/>
              </a:rPr>
              <a:t>It</a:t>
            </a:r>
            <a:r>
              <a:rPr sz="3600" dirty="0">
                <a:latin typeface="Cambria"/>
                <a:cs typeface="Cambria"/>
              </a:rPr>
              <a:t>	is</a:t>
            </a:r>
            <a:r>
              <a:rPr sz="3600" spc="-7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an</a:t>
            </a:r>
            <a:r>
              <a:rPr sz="3600" spc="-6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important</a:t>
            </a:r>
            <a:r>
              <a:rPr sz="3600" spc="-50" dirty="0"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Reading</a:t>
            </a:r>
            <a:r>
              <a:rPr sz="3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skill</a:t>
            </a:r>
            <a:r>
              <a:rPr sz="3600" spc="-10" dirty="0">
                <a:latin typeface="Cambria"/>
                <a:cs typeface="Cambria"/>
              </a:rPr>
              <a:t>.</a:t>
            </a:r>
            <a:r>
              <a:rPr sz="3600" dirty="0">
                <a:latin typeface="Cambria"/>
                <a:cs typeface="Cambria"/>
              </a:rPr>
              <a:t>	It</a:t>
            </a:r>
            <a:r>
              <a:rPr sz="3600" spc="-7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involves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the </a:t>
            </a:r>
            <a:r>
              <a:rPr sz="3600" b="1" spc="-25" dirty="0">
                <a:solidFill>
                  <a:srgbClr val="FF0000"/>
                </a:solidFill>
                <a:latin typeface="Arial"/>
                <a:cs typeface="Arial"/>
              </a:rPr>
              <a:t>identification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main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ideas</a:t>
            </a:r>
            <a:r>
              <a:rPr sz="36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Cambria"/>
                <a:cs typeface="Cambria"/>
              </a:rPr>
              <a:t>or</a:t>
            </a:r>
            <a:r>
              <a:rPr sz="3600" spc="-5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Governing</a:t>
            </a:r>
            <a:r>
              <a:rPr sz="3600" spc="90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thought,</a:t>
            </a:r>
            <a:r>
              <a:rPr sz="3600" spc="-5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supported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by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relevant</a:t>
            </a:r>
            <a:r>
              <a:rPr sz="3600" dirty="0">
                <a:latin typeface="Cambria"/>
                <a:cs typeface="Cambria"/>
              </a:rPr>
              <a:t>	data</a:t>
            </a:r>
            <a:r>
              <a:rPr sz="3600" spc="-65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and </a:t>
            </a:r>
            <a:r>
              <a:rPr sz="3600" spc="-10" dirty="0">
                <a:latin typeface="Cambria"/>
                <a:cs typeface="Cambria"/>
              </a:rPr>
              <a:t>information.</a:t>
            </a:r>
            <a:r>
              <a:rPr sz="3600" spc="-4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Notes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are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usually</a:t>
            </a:r>
            <a:r>
              <a:rPr sz="3600" spc="-5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prepared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to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record</a:t>
            </a:r>
            <a:r>
              <a:rPr sz="3600" spc="-50" dirty="0">
                <a:latin typeface="Cambria"/>
                <a:cs typeface="Cambria"/>
              </a:rPr>
              <a:t> a </a:t>
            </a:r>
            <a:r>
              <a:rPr sz="3600" dirty="0">
                <a:latin typeface="Cambria"/>
                <a:cs typeface="Cambria"/>
              </a:rPr>
              <a:t>speech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or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dictation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while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listening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to</a:t>
            </a:r>
            <a:r>
              <a:rPr sz="3600" spc="-4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it.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It</a:t>
            </a:r>
            <a:r>
              <a:rPr sz="3600" spc="-4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helps</a:t>
            </a:r>
            <a:r>
              <a:rPr sz="3600" spc="-40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us to</a:t>
            </a:r>
            <a:r>
              <a:rPr sz="3600" dirty="0">
                <a:latin typeface="Cambria"/>
                <a:cs typeface="Cambria"/>
              </a:rPr>
              <a:t>		</a:t>
            </a:r>
            <a:r>
              <a:rPr sz="3600" b="1" spc="60" dirty="0">
                <a:solidFill>
                  <a:srgbClr val="FF0000"/>
                </a:solidFill>
                <a:latin typeface="Arial"/>
                <a:cs typeface="Arial"/>
              </a:rPr>
              <a:t>refer</a:t>
            </a:r>
            <a:r>
              <a:rPr sz="3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back</a:t>
            </a:r>
            <a:r>
              <a:rPr sz="3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Cambria"/>
                <a:cs typeface="Cambria"/>
              </a:rPr>
              <a:t>and</a:t>
            </a:r>
            <a:r>
              <a:rPr sz="3600" spc="-65" dirty="0"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reproduce</a:t>
            </a:r>
            <a:r>
              <a:rPr sz="3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same</a:t>
            </a:r>
            <a:r>
              <a:rPr sz="3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Cambria"/>
                <a:cs typeface="Cambria"/>
              </a:rPr>
              <a:t>in</a:t>
            </a:r>
            <a:r>
              <a:rPr sz="3600" spc="-7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desired </a:t>
            </a:r>
            <a:r>
              <a:rPr sz="3600" spc="-20" dirty="0">
                <a:latin typeface="Cambria"/>
                <a:cs typeface="Cambria"/>
              </a:rPr>
              <a:t>way</a:t>
            </a:r>
            <a:r>
              <a:rPr sz="3200" spc="-2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16885412" y="9706803"/>
            <a:ext cx="40957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20" dirty="0">
                <a:latin typeface="Cambria"/>
                <a:cs typeface="Cambria"/>
              </a:rPr>
              <a:t>2/12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3697" y="1009903"/>
            <a:ext cx="3054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ambria"/>
                <a:cs typeface="Cambria"/>
              </a:rPr>
              <a:t>Note</a:t>
            </a:r>
            <a:r>
              <a:rPr sz="4400" b="0" spc="-90" dirty="0">
                <a:latin typeface="Cambria"/>
                <a:cs typeface="Cambria"/>
              </a:rPr>
              <a:t> </a:t>
            </a:r>
            <a:r>
              <a:rPr sz="4400" b="0" spc="-10" dirty="0">
                <a:latin typeface="Cambria"/>
                <a:cs typeface="Cambria"/>
              </a:rPr>
              <a:t>Making</a:t>
            </a:r>
            <a:endParaRPr sz="4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414" y="4355084"/>
            <a:ext cx="510286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Observe</a:t>
            </a:r>
            <a:r>
              <a:rPr sz="4000" spc="-10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the</a:t>
            </a:r>
            <a:r>
              <a:rPr sz="4000" spc="-10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picture</a:t>
            </a:r>
            <a:r>
              <a:rPr sz="4000" spc="-100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for </a:t>
            </a:r>
            <a:r>
              <a:rPr sz="4000" dirty="0">
                <a:latin typeface="Cambria"/>
                <a:cs typeface="Cambria"/>
              </a:rPr>
              <a:t>a</a:t>
            </a:r>
            <a:r>
              <a:rPr sz="4000" spc="-6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minute</a:t>
            </a:r>
            <a:r>
              <a:rPr sz="4000" spc="-6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to</a:t>
            </a:r>
            <a:r>
              <a:rPr sz="4000" spc="-7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find</a:t>
            </a:r>
            <a:r>
              <a:rPr sz="4000" spc="-4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out</a:t>
            </a:r>
            <a:r>
              <a:rPr sz="4000" spc="-60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the </a:t>
            </a:r>
            <a:r>
              <a:rPr sz="4000" spc="-10" dirty="0">
                <a:latin typeface="Cambria"/>
                <a:cs typeface="Cambria"/>
              </a:rPr>
              <a:t>connection</a:t>
            </a:r>
            <a:r>
              <a:rPr sz="4000" spc="-10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with</a:t>
            </a:r>
            <a:r>
              <a:rPr sz="4000" spc="-11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topic.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84471" y="9706803"/>
            <a:ext cx="309880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25" dirty="0">
                <a:latin typeface="Cambria"/>
                <a:cs typeface="Cambria"/>
              </a:rPr>
              <a:t>3/9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Guess</a:t>
            </a:r>
            <a:r>
              <a:rPr spc="-90" dirty="0"/>
              <a:t> </a:t>
            </a:r>
            <a:r>
              <a:rPr dirty="0"/>
              <a:t>What</a:t>
            </a:r>
            <a:r>
              <a:rPr spc="-80" dirty="0"/>
              <a:t> </a:t>
            </a:r>
            <a:r>
              <a:rPr dirty="0"/>
              <a:t>it</a:t>
            </a:r>
            <a:r>
              <a:rPr spc="-90" dirty="0"/>
              <a:t> </a:t>
            </a:r>
            <a:r>
              <a:rPr spc="-25" dirty="0"/>
              <a:t>is?</a:t>
            </a:r>
          </a:p>
        </p:txBody>
      </p:sp>
      <p:sp>
        <p:nvSpPr>
          <p:cNvPr id="7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119" y="9258299"/>
            <a:ext cx="10850880" cy="1028700"/>
          </a:xfrm>
          <a:custGeom>
            <a:avLst/>
            <a:gdLst/>
            <a:ahLst/>
            <a:cxnLst/>
            <a:rect l="l" t="t" r="r" b="b"/>
            <a:pathLst>
              <a:path w="10850880" h="1028700">
                <a:moveTo>
                  <a:pt x="10850880" y="0"/>
                </a:moveTo>
                <a:lnTo>
                  <a:pt x="0" y="0"/>
                </a:lnTo>
                <a:lnTo>
                  <a:pt x="0" y="1028701"/>
                </a:lnTo>
                <a:lnTo>
                  <a:pt x="10850880" y="1028701"/>
                </a:lnTo>
                <a:lnTo>
                  <a:pt x="108508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204" y="2958068"/>
            <a:ext cx="5073168" cy="46352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2194" y="3852164"/>
            <a:ext cx="47834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mbria"/>
                <a:cs typeface="Cambria"/>
              </a:rPr>
              <a:t>It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is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a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way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of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recording </a:t>
            </a:r>
            <a:r>
              <a:rPr sz="3600" dirty="0">
                <a:latin typeface="Cambria"/>
                <a:cs typeface="Cambria"/>
              </a:rPr>
              <a:t>important</a:t>
            </a:r>
            <a:r>
              <a:rPr sz="3600" spc="-5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details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from</a:t>
            </a:r>
            <a:r>
              <a:rPr sz="3600" spc="-40" dirty="0">
                <a:latin typeface="Cambria"/>
                <a:cs typeface="Cambria"/>
              </a:rPr>
              <a:t> </a:t>
            </a:r>
            <a:r>
              <a:rPr sz="3600" spc="-50" dirty="0">
                <a:latin typeface="Cambria"/>
                <a:cs typeface="Cambria"/>
              </a:rPr>
              <a:t>a </a:t>
            </a:r>
            <a:r>
              <a:rPr sz="3600" spc="-10" dirty="0">
                <a:latin typeface="Cambria"/>
                <a:cs typeface="Cambria"/>
              </a:rPr>
              <a:t>source.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394" y="6046978"/>
            <a:ext cx="2105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9439" algn="l"/>
              </a:tabLst>
            </a:pPr>
            <a:r>
              <a:rPr sz="3600" dirty="0">
                <a:latin typeface="Cambria"/>
                <a:cs typeface="Cambria"/>
              </a:rPr>
              <a:t>It</a:t>
            </a:r>
            <a:r>
              <a:rPr sz="3600" spc="-4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can</a:t>
            </a:r>
            <a:r>
              <a:rPr sz="3600" spc="-45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be</a:t>
            </a:r>
            <a:r>
              <a:rPr sz="3600" dirty="0">
                <a:latin typeface="Cambria"/>
                <a:cs typeface="Cambria"/>
              </a:rPr>
              <a:t>	</a:t>
            </a:r>
            <a:r>
              <a:rPr sz="3600" spc="-50" dirty="0">
                <a:latin typeface="Cambria"/>
                <a:cs typeface="Cambria"/>
              </a:rPr>
              <a:t>a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68768" y="2839211"/>
            <a:ext cx="7253605" cy="1160780"/>
            <a:chOff x="7668768" y="2839211"/>
            <a:chExt cx="7253605" cy="11607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768" y="2999231"/>
              <a:ext cx="2903981" cy="668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8168" y="2839211"/>
              <a:ext cx="4434078" cy="116052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135993" y="2985338"/>
            <a:ext cx="114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latin typeface="Cambria"/>
                <a:cs typeface="Cambria"/>
              </a:rPr>
              <a:t>Book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80959" y="3916667"/>
            <a:ext cx="7284084" cy="2983865"/>
            <a:chOff x="7680959" y="3916667"/>
            <a:chExt cx="7284084" cy="29838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9503" y="3916667"/>
              <a:ext cx="4455413" cy="11727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4967" y="4020299"/>
              <a:ext cx="2827781" cy="6896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3631" y="4977371"/>
              <a:ext cx="2870454" cy="6896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959" y="6144767"/>
              <a:ext cx="2806446" cy="7551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9503" y="4972799"/>
              <a:ext cx="4455413" cy="116206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871197" y="4074922"/>
            <a:ext cx="1781810" cy="168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mbria"/>
                <a:cs typeface="Cambria"/>
              </a:rPr>
              <a:t>Article</a:t>
            </a:r>
            <a:endParaRPr sz="4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29"/>
              </a:spcBef>
            </a:pPr>
            <a:r>
              <a:rPr sz="4000" spc="-10" dirty="0">
                <a:latin typeface="Cambria"/>
                <a:cs typeface="Cambria"/>
              </a:rPr>
              <a:t>Meeting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45495" y="6007608"/>
            <a:ext cx="4519422" cy="12108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036300" y="6204330"/>
            <a:ext cx="3336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Oral</a:t>
            </a:r>
            <a:r>
              <a:rPr sz="4000" spc="-4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discussion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885412" y="9706803"/>
            <a:ext cx="40957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20" dirty="0">
                <a:latin typeface="Cambria"/>
                <a:cs typeface="Cambria"/>
              </a:rPr>
              <a:t>4/12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83582" y="1160144"/>
            <a:ext cx="7703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48510" algn="l"/>
              </a:tabLst>
            </a:pPr>
            <a:r>
              <a:rPr spc="-10" dirty="0">
                <a:solidFill>
                  <a:srgbClr val="4F81BC"/>
                </a:solidFill>
              </a:rPr>
              <a:t>Various</a:t>
            </a:r>
            <a:r>
              <a:rPr dirty="0">
                <a:solidFill>
                  <a:srgbClr val="4F81BC"/>
                </a:solidFill>
              </a:rPr>
              <a:t>	sources</a:t>
            </a:r>
            <a:r>
              <a:rPr spc="-110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of</a:t>
            </a:r>
            <a:r>
              <a:rPr spc="-120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Making</a:t>
            </a:r>
            <a:r>
              <a:rPr spc="-105" dirty="0">
                <a:solidFill>
                  <a:srgbClr val="4F81BC"/>
                </a:solidFill>
              </a:rPr>
              <a:t> </a:t>
            </a:r>
            <a:r>
              <a:rPr spc="-10" dirty="0">
                <a:solidFill>
                  <a:srgbClr val="4F81BC"/>
                </a:solidFill>
              </a:rPr>
              <a:t>Notes</a:t>
            </a:r>
          </a:p>
        </p:txBody>
      </p:sp>
      <p:sp>
        <p:nvSpPr>
          <p:cNvPr id="23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1978" y="3712416"/>
            <a:ext cx="16676369" cy="6574790"/>
            <a:chOff x="1611978" y="3712416"/>
            <a:chExt cx="16676369" cy="6574790"/>
          </a:xfrm>
        </p:grpSpPr>
        <p:sp>
          <p:nvSpPr>
            <p:cNvPr id="3" name="object 3"/>
            <p:cNvSpPr/>
            <p:nvPr/>
          </p:nvSpPr>
          <p:spPr>
            <a:xfrm>
              <a:off x="7284719" y="9250679"/>
              <a:ext cx="11003280" cy="1036319"/>
            </a:xfrm>
            <a:custGeom>
              <a:avLst/>
              <a:gdLst/>
              <a:ahLst/>
              <a:cxnLst/>
              <a:rect l="l" t="t" r="r" b="b"/>
              <a:pathLst>
                <a:path w="11003280" h="1036320">
                  <a:moveTo>
                    <a:pt x="11003280" y="0"/>
                  </a:moveTo>
                  <a:lnTo>
                    <a:pt x="0" y="0"/>
                  </a:lnTo>
                  <a:lnTo>
                    <a:pt x="0" y="1036319"/>
                  </a:lnTo>
                  <a:lnTo>
                    <a:pt x="11003280" y="1036319"/>
                  </a:lnTo>
                  <a:lnTo>
                    <a:pt x="11003280" y="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1978" y="3712416"/>
              <a:ext cx="4120573" cy="15524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37486" y="3823208"/>
            <a:ext cx="3029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Procedure</a:t>
            </a:r>
            <a:r>
              <a:rPr sz="4000" spc="-185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for </a:t>
            </a:r>
            <a:r>
              <a:rPr sz="4000" dirty="0">
                <a:latin typeface="Cambria"/>
                <a:cs typeface="Cambria"/>
              </a:rPr>
              <a:t>Note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Making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8282" y="1917157"/>
            <a:ext cx="7277882" cy="1505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22717" y="2310511"/>
            <a:ext cx="5051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Read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the</a:t>
            </a:r>
            <a:r>
              <a:rPr sz="4000" spc="-8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given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Passage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3332988"/>
            <a:ext cx="7587234" cy="17701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98232" y="3479419"/>
            <a:ext cx="67957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7405" marR="5080" indent="-2085339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Underline</a:t>
            </a:r>
            <a:r>
              <a:rPr sz="4000" spc="-13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the</a:t>
            </a:r>
            <a:r>
              <a:rPr sz="4000" spc="-14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important</a:t>
            </a:r>
            <a:r>
              <a:rPr sz="4000" spc="-145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words </a:t>
            </a:r>
            <a:r>
              <a:rPr sz="4000" dirty="0">
                <a:latin typeface="Cambria"/>
                <a:cs typeface="Cambria"/>
              </a:rPr>
              <a:t>&amp;</a:t>
            </a:r>
            <a:r>
              <a:rPr sz="4000" spc="-3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sentences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51904" y="4896611"/>
            <a:ext cx="7485380" cy="3666490"/>
            <a:chOff x="6851904" y="4896611"/>
            <a:chExt cx="7485380" cy="36664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4" y="4896611"/>
              <a:ext cx="7485126" cy="16131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8487" y="6708598"/>
              <a:ext cx="7184975" cy="185411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192136" y="5344795"/>
            <a:ext cx="6804659" cy="287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Arrange</a:t>
            </a:r>
            <a:r>
              <a:rPr sz="4000" spc="-6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it</a:t>
            </a:r>
            <a:r>
              <a:rPr sz="4000" spc="-7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in</a:t>
            </a:r>
            <a:r>
              <a:rPr sz="4000" spc="-5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a</a:t>
            </a:r>
            <a:r>
              <a:rPr sz="4000" spc="-6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sequential</a:t>
            </a:r>
            <a:r>
              <a:rPr sz="4000" spc="-35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order</a:t>
            </a:r>
            <a:endParaRPr sz="4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315"/>
              </a:spcBef>
            </a:pPr>
            <a:endParaRPr sz="4000">
              <a:latin typeface="Cambria"/>
              <a:cs typeface="Cambria"/>
            </a:endParaRPr>
          </a:p>
          <a:p>
            <a:pPr marL="86995" algn="ctr">
              <a:lnSpc>
                <a:spcPct val="100000"/>
              </a:lnSpc>
            </a:pPr>
            <a:r>
              <a:rPr sz="4000" dirty="0">
                <a:latin typeface="Cambria"/>
                <a:cs typeface="Cambria"/>
              </a:rPr>
              <a:t>Don’t</a:t>
            </a:r>
            <a:r>
              <a:rPr sz="4000" spc="-8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change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the</a:t>
            </a:r>
            <a:r>
              <a:rPr sz="4000" spc="-9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main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idea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of</a:t>
            </a:r>
            <a:endParaRPr sz="4000">
              <a:latin typeface="Cambria"/>
              <a:cs typeface="Cambria"/>
            </a:endParaRPr>
          </a:p>
          <a:p>
            <a:pPr marL="89535" algn="ctr">
              <a:lnSpc>
                <a:spcPct val="100000"/>
              </a:lnSpc>
            </a:pPr>
            <a:r>
              <a:rPr sz="4000" dirty="0">
                <a:latin typeface="Cambria"/>
                <a:cs typeface="Cambria"/>
              </a:rPr>
              <a:t>the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given</a:t>
            </a:r>
            <a:r>
              <a:rPr sz="4000" spc="-9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passage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13984" y="2318004"/>
            <a:ext cx="12574270" cy="6890384"/>
            <a:chOff x="5713984" y="2318004"/>
            <a:chExt cx="12574270" cy="6890384"/>
          </a:xfrm>
        </p:grpSpPr>
        <p:sp>
          <p:nvSpPr>
            <p:cNvPr id="15" name="object 15"/>
            <p:cNvSpPr/>
            <p:nvPr/>
          </p:nvSpPr>
          <p:spPr>
            <a:xfrm>
              <a:off x="5713984" y="2318003"/>
              <a:ext cx="1392555" cy="5287645"/>
            </a:xfrm>
            <a:custGeom>
              <a:avLst/>
              <a:gdLst/>
              <a:ahLst/>
              <a:cxnLst/>
              <a:rect l="l" t="t" r="r" b="b"/>
              <a:pathLst>
                <a:path w="1392554" h="5287645">
                  <a:moveTo>
                    <a:pt x="1230249" y="3230245"/>
                  </a:moveTo>
                  <a:lnTo>
                    <a:pt x="1229118" y="3225927"/>
                  </a:lnTo>
                  <a:lnTo>
                    <a:pt x="1205230" y="3134360"/>
                  </a:lnTo>
                  <a:lnTo>
                    <a:pt x="1204341" y="3131058"/>
                  </a:lnTo>
                  <a:lnTo>
                    <a:pt x="1200912" y="3129026"/>
                  </a:lnTo>
                  <a:lnTo>
                    <a:pt x="1197483" y="3129788"/>
                  </a:lnTo>
                  <a:lnTo>
                    <a:pt x="1194054" y="3130677"/>
                  </a:lnTo>
                  <a:lnTo>
                    <a:pt x="1192047" y="3134360"/>
                  </a:lnTo>
                  <a:lnTo>
                    <a:pt x="1192911" y="3137535"/>
                  </a:lnTo>
                  <a:lnTo>
                    <a:pt x="1209205" y="3200247"/>
                  </a:lnTo>
                  <a:lnTo>
                    <a:pt x="1209370" y="3200425"/>
                  </a:lnTo>
                  <a:lnTo>
                    <a:pt x="1210094" y="3203676"/>
                  </a:lnTo>
                  <a:lnTo>
                    <a:pt x="1209255" y="3200400"/>
                  </a:lnTo>
                  <a:lnTo>
                    <a:pt x="1209205" y="3200247"/>
                  </a:lnTo>
                  <a:lnTo>
                    <a:pt x="35407" y="2020443"/>
                  </a:lnTo>
                  <a:lnTo>
                    <a:pt x="47993" y="1996960"/>
                  </a:lnTo>
                  <a:lnTo>
                    <a:pt x="49657" y="2004314"/>
                  </a:lnTo>
                  <a:lnTo>
                    <a:pt x="1184160" y="1749856"/>
                  </a:lnTo>
                  <a:lnTo>
                    <a:pt x="1136650" y="1794002"/>
                  </a:lnTo>
                  <a:lnTo>
                    <a:pt x="1134110" y="1796415"/>
                  </a:lnTo>
                  <a:lnTo>
                    <a:pt x="1133856" y="1800352"/>
                  </a:lnTo>
                  <a:lnTo>
                    <a:pt x="1136269" y="1802892"/>
                  </a:lnTo>
                  <a:lnTo>
                    <a:pt x="1138796" y="1805686"/>
                  </a:lnTo>
                  <a:lnTo>
                    <a:pt x="1142746" y="1805686"/>
                  </a:lnTo>
                  <a:lnTo>
                    <a:pt x="1145286" y="1803273"/>
                  </a:lnTo>
                  <a:lnTo>
                    <a:pt x="1217930" y="1735836"/>
                  </a:lnTo>
                  <a:lnTo>
                    <a:pt x="1207109" y="1732407"/>
                  </a:lnTo>
                  <a:lnTo>
                    <a:pt x="1123442" y="1705864"/>
                  </a:lnTo>
                  <a:lnTo>
                    <a:pt x="1120013" y="1704721"/>
                  </a:lnTo>
                  <a:lnTo>
                    <a:pt x="1116457" y="1706626"/>
                  </a:lnTo>
                  <a:lnTo>
                    <a:pt x="1115441" y="1709928"/>
                  </a:lnTo>
                  <a:lnTo>
                    <a:pt x="1114425" y="1713357"/>
                  </a:lnTo>
                  <a:lnTo>
                    <a:pt x="1116203" y="1716913"/>
                  </a:lnTo>
                  <a:lnTo>
                    <a:pt x="1119632" y="1717929"/>
                  </a:lnTo>
                  <a:lnTo>
                    <a:pt x="1181392" y="1737525"/>
                  </a:lnTo>
                  <a:lnTo>
                    <a:pt x="51257" y="1990890"/>
                  </a:lnTo>
                  <a:lnTo>
                    <a:pt x="1099896" y="34798"/>
                  </a:lnTo>
                  <a:lnTo>
                    <a:pt x="1102207" y="99060"/>
                  </a:lnTo>
                  <a:lnTo>
                    <a:pt x="1102334" y="102489"/>
                  </a:lnTo>
                  <a:lnTo>
                    <a:pt x="1102360" y="102997"/>
                  </a:lnTo>
                  <a:lnTo>
                    <a:pt x="1105281" y="105664"/>
                  </a:lnTo>
                  <a:lnTo>
                    <a:pt x="1112151" y="105664"/>
                  </a:lnTo>
                  <a:lnTo>
                    <a:pt x="1115060" y="102489"/>
                  </a:lnTo>
                  <a:lnTo>
                    <a:pt x="1111961" y="16510"/>
                  </a:lnTo>
                  <a:lnTo>
                    <a:pt x="1111872" y="14097"/>
                  </a:lnTo>
                  <a:lnTo>
                    <a:pt x="1111770" y="11303"/>
                  </a:lnTo>
                  <a:lnTo>
                    <a:pt x="1111656" y="8001"/>
                  </a:lnTo>
                  <a:lnTo>
                    <a:pt x="1111377" y="0"/>
                  </a:lnTo>
                  <a:lnTo>
                    <a:pt x="1026922" y="51816"/>
                  </a:lnTo>
                  <a:lnTo>
                    <a:pt x="1024001" y="53721"/>
                  </a:lnTo>
                  <a:lnTo>
                    <a:pt x="1022985" y="57531"/>
                  </a:lnTo>
                  <a:lnTo>
                    <a:pt x="1024890" y="60579"/>
                  </a:lnTo>
                  <a:lnTo>
                    <a:pt x="1026668" y="63500"/>
                  </a:lnTo>
                  <a:lnTo>
                    <a:pt x="1030605" y="64516"/>
                  </a:lnTo>
                  <a:lnTo>
                    <a:pt x="1033526" y="62611"/>
                  </a:lnTo>
                  <a:lnTo>
                    <a:pt x="1088669" y="28803"/>
                  </a:lnTo>
                  <a:lnTo>
                    <a:pt x="0" y="2059686"/>
                  </a:lnTo>
                  <a:lnTo>
                    <a:pt x="11176" y="2065655"/>
                  </a:lnTo>
                  <a:lnTo>
                    <a:pt x="29197" y="2032038"/>
                  </a:lnTo>
                  <a:lnTo>
                    <a:pt x="1200137" y="3209201"/>
                  </a:lnTo>
                  <a:lnTo>
                    <a:pt x="1134237" y="3191637"/>
                  </a:lnTo>
                  <a:lnTo>
                    <a:pt x="1130808" y="3193669"/>
                  </a:lnTo>
                  <a:lnTo>
                    <a:pt x="1129919" y="3197098"/>
                  </a:lnTo>
                  <a:lnTo>
                    <a:pt x="1129068" y="3200247"/>
                  </a:lnTo>
                  <a:lnTo>
                    <a:pt x="1129030" y="3200400"/>
                  </a:lnTo>
                  <a:lnTo>
                    <a:pt x="1131062" y="3203956"/>
                  </a:lnTo>
                  <a:lnTo>
                    <a:pt x="1230249" y="3230245"/>
                  </a:lnTo>
                  <a:close/>
                </a:path>
                <a:path w="1392554" h="5287645">
                  <a:moveTo>
                    <a:pt x="1392428" y="5185537"/>
                  </a:moveTo>
                  <a:lnTo>
                    <a:pt x="1390015" y="5182235"/>
                  </a:lnTo>
                  <a:lnTo>
                    <a:pt x="1386586" y="5181854"/>
                  </a:lnTo>
                  <a:lnTo>
                    <a:pt x="1383030" y="5181346"/>
                  </a:lnTo>
                  <a:lnTo>
                    <a:pt x="1379855" y="5183759"/>
                  </a:lnTo>
                  <a:lnTo>
                    <a:pt x="1379347" y="5187315"/>
                  </a:lnTo>
                  <a:lnTo>
                    <a:pt x="1370965" y="5251488"/>
                  </a:lnTo>
                  <a:lnTo>
                    <a:pt x="32766" y="2059559"/>
                  </a:lnTo>
                  <a:lnTo>
                    <a:pt x="21082" y="2064385"/>
                  </a:lnTo>
                  <a:lnTo>
                    <a:pt x="1359344" y="5256466"/>
                  </a:lnTo>
                  <a:lnTo>
                    <a:pt x="1307592" y="5217414"/>
                  </a:lnTo>
                  <a:lnTo>
                    <a:pt x="1304798" y="5215255"/>
                  </a:lnTo>
                  <a:lnTo>
                    <a:pt x="1300734" y="5215890"/>
                  </a:lnTo>
                  <a:lnTo>
                    <a:pt x="1298702" y="5218684"/>
                  </a:lnTo>
                  <a:lnTo>
                    <a:pt x="1296543" y="5221478"/>
                  </a:lnTo>
                  <a:lnTo>
                    <a:pt x="1297051" y="5225415"/>
                  </a:lnTo>
                  <a:lnTo>
                    <a:pt x="1299845" y="5227574"/>
                  </a:lnTo>
                  <a:lnTo>
                    <a:pt x="1379093" y="5287264"/>
                  </a:lnTo>
                  <a:lnTo>
                    <a:pt x="1380286" y="5278120"/>
                  </a:lnTo>
                  <a:lnTo>
                    <a:pt x="1392047" y="5188966"/>
                  </a:lnTo>
                  <a:lnTo>
                    <a:pt x="1392428" y="5185537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54912" y="5707380"/>
              <a:ext cx="4133088" cy="35006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33220" y="5128260"/>
              <a:ext cx="3020567" cy="92354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847334" y="798702"/>
            <a:ext cx="4716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4F81BC"/>
                </a:solidFill>
              </a:rPr>
              <a:t>How</a:t>
            </a:r>
            <a:r>
              <a:rPr spc="-85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to</a:t>
            </a:r>
            <a:r>
              <a:rPr spc="-95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Make</a:t>
            </a:r>
            <a:r>
              <a:rPr spc="-85" dirty="0">
                <a:solidFill>
                  <a:srgbClr val="4F81BC"/>
                </a:solidFill>
              </a:rPr>
              <a:t> </a:t>
            </a:r>
            <a:r>
              <a:rPr spc="-10" dirty="0">
                <a:solidFill>
                  <a:srgbClr val="4F81BC"/>
                </a:solidFill>
              </a:rPr>
              <a:t>Notes?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5</a:t>
            </a:fld>
            <a:r>
              <a:rPr spc="-10" dirty="0"/>
              <a:t>/12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22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19" y="9250679"/>
            <a:ext cx="11003280" cy="1036319"/>
          </a:xfrm>
          <a:custGeom>
            <a:avLst/>
            <a:gdLst/>
            <a:ahLst/>
            <a:cxnLst/>
            <a:rect l="l" t="t" r="r" b="b"/>
            <a:pathLst>
              <a:path w="11003280" h="1036320">
                <a:moveTo>
                  <a:pt x="11003280" y="0"/>
                </a:moveTo>
                <a:lnTo>
                  <a:pt x="0" y="0"/>
                </a:lnTo>
                <a:lnTo>
                  <a:pt x="0" y="1036319"/>
                </a:lnTo>
                <a:lnTo>
                  <a:pt x="11003280" y="1036319"/>
                </a:lnTo>
                <a:lnTo>
                  <a:pt x="110032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1740" y="3298598"/>
            <a:ext cx="3750354" cy="12650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77917" y="3263646"/>
            <a:ext cx="33337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0615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latin typeface="Cambria"/>
                <a:cs typeface="Cambria"/>
              </a:rPr>
              <a:t>Note </a:t>
            </a:r>
            <a:r>
              <a:rPr sz="4000" dirty="0">
                <a:latin typeface="Cambria"/>
                <a:cs typeface="Cambria"/>
              </a:rPr>
              <a:t>Making</a:t>
            </a:r>
            <a:r>
              <a:rPr sz="4000" spc="-14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Format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579" y="2000443"/>
            <a:ext cx="3787918" cy="8579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01170" y="2070353"/>
            <a:ext cx="182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mbria"/>
                <a:cs typeface="Cambria"/>
              </a:rPr>
              <a:t>Heading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6719" y="3087498"/>
            <a:ext cx="3746770" cy="9557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988167" y="3205937"/>
            <a:ext cx="256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mbria"/>
                <a:cs typeface="Cambria"/>
              </a:rPr>
              <a:t>Subheading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31184" y="4340259"/>
            <a:ext cx="6212840" cy="4558665"/>
            <a:chOff x="10331184" y="4340259"/>
            <a:chExt cx="6212840" cy="45586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6896" y="4340259"/>
              <a:ext cx="3702597" cy="9908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7860" y="5525835"/>
              <a:ext cx="3876694" cy="928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31184" y="6742070"/>
              <a:ext cx="6212609" cy="215634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598657" y="4476369"/>
            <a:ext cx="4713605" cy="423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283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mbria"/>
                <a:cs typeface="Cambria"/>
              </a:rPr>
              <a:t>Point</a:t>
            </a:r>
            <a:endParaRPr sz="4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300"/>
              </a:spcBef>
            </a:pPr>
            <a:r>
              <a:rPr sz="4000" spc="-25" dirty="0">
                <a:latin typeface="Cambria"/>
                <a:cs typeface="Cambria"/>
              </a:rPr>
              <a:t>Sub-</a:t>
            </a:r>
            <a:r>
              <a:rPr sz="4000" spc="-10" dirty="0">
                <a:latin typeface="Cambria"/>
                <a:cs typeface="Cambria"/>
              </a:rPr>
              <a:t>subheading</a:t>
            </a:r>
            <a:endParaRPr sz="4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000">
              <a:latin typeface="Cambria"/>
              <a:cs typeface="Cambria"/>
            </a:endParaRPr>
          </a:p>
          <a:p>
            <a:pPr marL="979169" marR="5080" algn="ctr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latin typeface="Cambria"/>
                <a:cs typeface="Cambria"/>
              </a:rPr>
              <a:t>Key</a:t>
            </a:r>
            <a:r>
              <a:rPr sz="4000" spc="-35" dirty="0">
                <a:latin typeface="Cambria"/>
                <a:cs typeface="Cambria"/>
              </a:rPr>
              <a:t> </a:t>
            </a:r>
            <a:r>
              <a:rPr sz="4000" dirty="0">
                <a:latin typeface="Cambria"/>
                <a:cs typeface="Cambria"/>
              </a:rPr>
              <a:t>or</a:t>
            </a:r>
            <a:r>
              <a:rPr sz="4000" spc="-2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Keywords </a:t>
            </a:r>
            <a:r>
              <a:rPr sz="4000" spc="-50" dirty="0">
                <a:latin typeface="Cambria"/>
                <a:cs typeface="Cambria"/>
              </a:rPr>
              <a:t>&amp;</a:t>
            </a:r>
            <a:endParaRPr sz="4000">
              <a:latin typeface="Cambria"/>
              <a:cs typeface="Cambria"/>
            </a:endParaRPr>
          </a:p>
          <a:p>
            <a:pPr marL="965200" algn="ctr">
              <a:lnSpc>
                <a:spcPct val="100000"/>
              </a:lnSpc>
            </a:pPr>
            <a:r>
              <a:rPr sz="4000" spc="-10" dirty="0">
                <a:latin typeface="Cambria"/>
                <a:cs typeface="Cambria"/>
              </a:rPr>
              <a:t>Abbreviations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46745" y="2318003"/>
            <a:ext cx="2155825" cy="5868670"/>
          </a:xfrm>
          <a:custGeom>
            <a:avLst/>
            <a:gdLst/>
            <a:ahLst/>
            <a:cxnLst/>
            <a:rect l="l" t="t" r="r" b="b"/>
            <a:pathLst>
              <a:path w="2155825" h="5868670">
                <a:moveTo>
                  <a:pt x="2155317" y="1048512"/>
                </a:moveTo>
                <a:lnTo>
                  <a:pt x="2144496" y="1045337"/>
                </a:lnTo>
                <a:lnTo>
                  <a:pt x="2060194" y="1020572"/>
                </a:lnTo>
                <a:lnTo>
                  <a:pt x="2056892" y="1019556"/>
                </a:lnTo>
                <a:lnTo>
                  <a:pt x="2053336" y="1021588"/>
                </a:lnTo>
                <a:lnTo>
                  <a:pt x="2052320" y="1024890"/>
                </a:lnTo>
                <a:lnTo>
                  <a:pt x="2051304" y="1028319"/>
                </a:lnTo>
                <a:lnTo>
                  <a:pt x="2053209" y="1031748"/>
                </a:lnTo>
                <a:lnTo>
                  <a:pt x="2118652" y="1051026"/>
                </a:lnTo>
                <a:lnTo>
                  <a:pt x="35953" y="1566430"/>
                </a:lnTo>
                <a:lnTo>
                  <a:pt x="2105266" y="26657"/>
                </a:lnTo>
                <a:lnTo>
                  <a:pt x="2079879" y="86106"/>
                </a:lnTo>
                <a:lnTo>
                  <a:pt x="2078609" y="89408"/>
                </a:lnTo>
                <a:lnTo>
                  <a:pt x="2080006" y="93091"/>
                </a:lnTo>
                <a:lnTo>
                  <a:pt x="2083308" y="94488"/>
                </a:lnTo>
                <a:lnTo>
                  <a:pt x="2086483" y="95885"/>
                </a:lnTo>
                <a:lnTo>
                  <a:pt x="2089975" y="94488"/>
                </a:lnTo>
                <a:lnTo>
                  <a:pt x="2090242" y="94488"/>
                </a:lnTo>
                <a:lnTo>
                  <a:pt x="2091563" y="91186"/>
                </a:lnTo>
                <a:lnTo>
                  <a:pt x="2129396" y="2413"/>
                </a:lnTo>
                <a:lnTo>
                  <a:pt x="2130425" y="0"/>
                </a:lnTo>
                <a:lnTo>
                  <a:pt x="2028444" y="11430"/>
                </a:lnTo>
                <a:lnTo>
                  <a:pt x="2026031" y="14605"/>
                </a:lnTo>
                <a:lnTo>
                  <a:pt x="2026793" y="21590"/>
                </a:lnTo>
                <a:lnTo>
                  <a:pt x="2029968" y="24003"/>
                </a:lnTo>
                <a:lnTo>
                  <a:pt x="2097722" y="16446"/>
                </a:lnTo>
                <a:lnTo>
                  <a:pt x="1905" y="1575943"/>
                </a:lnTo>
                <a:lnTo>
                  <a:pt x="5359" y="1580565"/>
                </a:lnTo>
                <a:lnTo>
                  <a:pt x="0" y="1583194"/>
                </a:lnTo>
                <a:lnTo>
                  <a:pt x="2087524" y="5838876"/>
                </a:lnTo>
                <a:lnTo>
                  <a:pt x="2033651" y="5803138"/>
                </a:lnTo>
                <a:lnTo>
                  <a:pt x="2030730" y="5801106"/>
                </a:lnTo>
                <a:lnTo>
                  <a:pt x="2026793" y="5801995"/>
                </a:lnTo>
                <a:lnTo>
                  <a:pt x="2022983" y="5807837"/>
                </a:lnTo>
                <a:lnTo>
                  <a:pt x="2023745" y="5811774"/>
                </a:lnTo>
                <a:lnTo>
                  <a:pt x="2026666" y="5813679"/>
                </a:lnTo>
                <a:lnTo>
                  <a:pt x="2109216" y="5868543"/>
                </a:lnTo>
                <a:lnTo>
                  <a:pt x="2109800" y="5860288"/>
                </a:lnTo>
                <a:lnTo>
                  <a:pt x="2116582" y="5766181"/>
                </a:lnTo>
                <a:lnTo>
                  <a:pt x="2113915" y="5763133"/>
                </a:lnTo>
                <a:lnTo>
                  <a:pt x="2106930" y="5762625"/>
                </a:lnTo>
                <a:lnTo>
                  <a:pt x="2103882" y="5765292"/>
                </a:lnTo>
                <a:lnTo>
                  <a:pt x="2098967" y="5833300"/>
                </a:lnTo>
                <a:lnTo>
                  <a:pt x="29743" y="1614944"/>
                </a:lnTo>
                <a:lnTo>
                  <a:pt x="2122500" y="3826573"/>
                </a:lnTo>
                <a:lnTo>
                  <a:pt x="2060194" y="3808349"/>
                </a:lnTo>
                <a:lnTo>
                  <a:pt x="2056892" y="3807333"/>
                </a:lnTo>
                <a:lnTo>
                  <a:pt x="2053336" y="3809238"/>
                </a:lnTo>
                <a:lnTo>
                  <a:pt x="2052320" y="3812540"/>
                </a:lnTo>
                <a:lnTo>
                  <a:pt x="2051304" y="3815969"/>
                </a:lnTo>
                <a:lnTo>
                  <a:pt x="2053209" y="3819525"/>
                </a:lnTo>
                <a:lnTo>
                  <a:pt x="2056638" y="3820414"/>
                </a:lnTo>
                <a:lnTo>
                  <a:pt x="2151761" y="3848354"/>
                </a:lnTo>
                <a:lnTo>
                  <a:pt x="2150630" y="3843528"/>
                </a:lnTo>
                <a:lnTo>
                  <a:pt x="2129155" y="3751834"/>
                </a:lnTo>
                <a:lnTo>
                  <a:pt x="2128393" y="3748405"/>
                </a:lnTo>
                <a:lnTo>
                  <a:pt x="2124964" y="3746246"/>
                </a:lnTo>
                <a:lnTo>
                  <a:pt x="2121535" y="3747135"/>
                </a:lnTo>
                <a:lnTo>
                  <a:pt x="2118106" y="3747897"/>
                </a:lnTo>
                <a:lnTo>
                  <a:pt x="2115947" y="3751326"/>
                </a:lnTo>
                <a:lnTo>
                  <a:pt x="2116836" y="3754755"/>
                </a:lnTo>
                <a:lnTo>
                  <a:pt x="2131580" y="3817874"/>
                </a:lnTo>
                <a:lnTo>
                  <a:pt x="17767" y="1584007"/>
                </a:lnTo>
                <a:lnTo>
                  <a:pt x="2121865" y="1063294"/>
                </a:lnTo>
                <a:lnTo>
                  <a:pt x="2075307" y="1108456"/>
                </a:lnTo>
                <a:lnTo>
                  <a:pt x="2072767" y="1110869"/>
                </a:lnTo>
                <a:lnTo>
                  <a:pt x="2072767" y="1114933"/>
                </a:lnTo>
                <a:lnTo>
                  <a:pt x="2075307" y="1117600"/>
                </a:lnTo>
                <a:lnTo>
                  <a:pt x="2077720" y="1120013"/>
                </a:lnTo>
                <a:lnTo>
                  <a:pt x="2081657" y="1120013"/>
                </a:lnTo>
                <a:lnTo>
                  <a:pt x="2084197" y="1117600"/>
                </a:lnTo>
                <a:lnTo>
                  <a:pt x="2155317" y="104851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67654" y="564336"/>
            <a:ext cx="4704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4F81BC"/>
                </a:solidFill>
              </a:rPr>
              <a:t>How</a:t>
            </a:r>
            <a:r>
              <a:rPr spc="-60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to</a:t>
            </a:r>
            <a:r>
              <a:rPr spc="-55" dirty="0">
                <a:solidFill>
                  <a:srgbClr val="4F81BC"/>
                </a:solidFill>
              </a:rPr>
              <a:t> </a:t>
            </a:r>
            <a:r>
              <a:rPr dirty="0">
                <a:solidFill>
                  <a:srgbClr val="4F81BC"/>
                </a:solidFill>
              </a:rPr>
              <a:t>write</a:t>
            </a:r>
            <a:r>
              <a:rPr spc="-45" dirty="0">
                <a:solidFill>
                  <a:srgbClr val="4F81BC"/>
                </a:solidFill>
              </a:rPr>
              <a:t> </a:t>
            </a:r>
            <a:r>
              <a:rPr spc="-10" dirty="0">
                <a:solidFill>
                  <a:srgbClr val="4F81BC"/>
                </a:solidFill>
              </a:rPr>
              <a:t>Notes?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24594" y="3000737"/>
            <a:ext cx="3970654" cy="5928995"/>
            <a:chOff x="324594" y="3000737"/>
            <a:chExt cx="3970654" cy="59289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594" y="3000737"/>
              <a:ext cx="3970054" cy="59283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475" y="3046476"/>
              <a:ext cx="3810000" cy="57774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0425" y="3027426"/>
              <a:ext cx="3848100" cy="5815965"/>
            </a:xfrm>
            <a:custGeom>
              <a:avLst/>
              <a:gdLst/>
              <a:ahLst/>
              <a:cxnLst/>
              <a:rect l="l" t="t" r="r" b="b"/>
              <a:pathLst>
                <a:path w="3848100" h="5815965">
                  <a:moveTo>
                    <a:pt x="0" y="5815584"/>
                  </a:moveTo>
                  <a:lnTo>
                    <a:pt x="3848100" y="5815584"/>
                  </a:lnTo>
                  <a:lnTo>
                    <a:pt x="3848100" y="0"/>
                  </a:lnTo>
                  <a:lnTo>
                    <a:pt x="0" y="0"/>
                  </a:lnTo>
                  <a:lnTo>
                    <a:pt x="0" y="5815584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6</a:t>
            </a:fld>
            <a:r>
              <a:rPr spc="-10" dirty="0"/>
              <a:t>/12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23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19" y="9250679"/>
            <a:ext cx="11003280" cy="1036319"/>
          </a:xfrm>
          <a:custGeom>
            <a:avLst/>
            <a:gdLst/>
            <a:ahLst/>
            <a:cxnLst/>
            <a:rect l="l" t="t" r="r" b="b"/>
            <a:pathLst>
              <a:path w="11003280" h="1036320">
                <a:moveTo>
                  <a:pt x="11003280" y="0"/>
                </a:moveTo>
                <a:lnTo>
                  <a:pt x="0" y="0"/>
                </a:lnTo>
                <a:lnTo>
                  <a:pt x="0" y="1036319"/>
                </a:lnTo>
                <a:lnTo>
                  <a:pt x="11003280" y="1036319"/>
                </a:lnTo>
                <a:lnTo>
                  <a:pt x="110032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5"/>
              </a:spcBef>
            </a:pPr>
            <a:r>
              <a:rPr dirty="0"/>
              <a:t>Points</a:t>
            </a:r>
            <a:r>
              <a:rPr spc="-114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dirty="0"/>
              <a:t>Remember</a:t>
            </a:r>
            <a:r>
              <a:rPr spc="-80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dirty="0"/>
              <a:t>Note</a:t>
            </a:r>
            <a:r>
              <a:rPr spc="-114" dirty="0"/>
              <a:t> </a:t>
            </a:r>
            <a:r>
              <a:rPr dirty="0"/>
              <a:t>Making</a:t>
            </a:r>
            <a:r>
              <a:rPr spc="-120" dirty="0"/>
              <a:t> </a:t>
            </a:r>
            <a:r>
              <a:rPr spc="-10" dirty="0"/>
              <a:t>Format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9660" y="1012901"/>
            <a:ext cx="11167110" cy="783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5049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Avoid</a:t>
            </a:r>
            <a:r>
              <a:rPr sz="3200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using</a:t>
            </a:r>
            <a:r>
              <a:rPr sz="32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long</a:t>
            </a:r>
            <a:r>
              <a:rPr sz="3200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sentences</a:t>
            </a:r>
            <a:r>
              <a:rPr sz="3200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as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heading</a:t>
            </a:r>
            <a:r>
              <a:rPr sz="32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or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title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Never</a:t>
            </a:r>
            <a:r>
              <a:rPr sz="32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lose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the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main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idea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of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the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passage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Ignore</a:t>
            </a:r>
            <a:r>
              <a:rPr sz="32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information</a:t>
            </a:r>
            <a:r>
              <a:rPr sz="3200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that</a:t>
            </a:r>
            <a:r>
              <a:rPr sz="32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is</a:t>
            </a:r>
            <a:r>
              <a:rPr sz="32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less</a:t>
            </a:r>
            <a:r>
              <a:rPr sz="32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mbria"/>
                <a:cs typeface="Cambria"/>
              </a:rPr>
              <a:t>important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Be</a:t>
            </a:r>
            <a:r>
              <a:rPr sz="320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brief,</a:t>
            </a:r>
            <a:r>
              <a:rPr sz="32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clear,</a:t>
            </a:r>
            <a:r>
              <a:rPr sz="320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320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mbria"/>
                <a:cs typeface="Cambria"/>
              </a:rPr>
              <a:t>specific</a:t>
            </a:r>
            <a:endParaRPr sz="3200">
              <a:latin typeface="Cambria"/>
              <a:cs typeface="Cambria"/>
            </a:endParaRPr>
          </a:p>
          <a:p>
            <a:pPr marL="155575" indent="-150495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Use</a:t>
            </a:r>
            <a:r>
              <a:rPr sz="32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logical</a:t>
            </a:r>
            <a:r>
              <a:rPr sz="320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mbria"/>
                <a:cs typeface="Cambria"/>
              </a:rPr>
              <a:t>sequencing</a:t>
            </a:r>
            <a:endParaRPr sz="3200">
              <a:latin typeface="Cambria"/>
              <a:cs typeface="Cambria"/>
            </a:endParaRPr>
          </a:p>
          <a:p>
            <a:pPr marL="12700" marR="5715" indent="-8255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  <a:tab pos="2366010" algn="l"/>
                <a:tab pos="3219450" algn="l"/>
                <a:tab pos="7494270" algn="l"/>
                <a:tab pos="8326755" algn="l"/>
                <a:tab pos="959929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It</a:t>
            </a:r>
            <a:r>
              <a:rPr sz="3200" spc="31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is</a:t>
            </a:r>
            <a:r>
              <a:rPr sz="3200" spc="30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vital</a:t>
            </a:r>
            <a:r>
              <a:rPr sz="3200" spc="31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give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each</a:t>
            </a:r>
            <a:r>
              <a:rPr sz="3200" spc="3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note</a:t>
            </a:r>
            <a:r>
              <a:rPr sz="3200" spc="3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</a:t>
            </a:r>
            <a:r>
              <a:rPr sz="3200" spc="3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meaningful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title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and</a:t>
            </a:r>
            <a:r>
              <a:rPr sz="3200" spc="3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maintain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proper</a:t>
            </a:r>
            <a:r>
              <a:rPr sz="32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indentation.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Only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the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most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important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instances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should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be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provided.</a:t>
            </a:r>
            <a:endParaRPr sz="3200">
              <a:latin typeface="Cambria"/>
              <a:cs typeface="Cambria"/>
            </a:endParaRPr>
          </a:p>
          <a:p>
            <a:pPr marL="155575" indent="-150495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The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presentation</a:t>
            </a:r>
            <a:r>
              <a:rPr sz="3200" spc="-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of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this</a:t>
            </a:r>
            <a:r>
              <a:rPr sz="3200" spc="-4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writing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skill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is</a:t>
            </a:r>
            <a:r>
              <a:rPr sz="3200" spc="-3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critical.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Leave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no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spaces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avoid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confusion</a:t>
            </a:r>
            <a:endParaRPr sz="3200">
              <a:latin typeface="Cambria"/>
              <a:cs typeface="Cambria"/>
            </a:endParaRPr>
          </a:p>
          <a:p>
            <a:pPr marL="155575" indent="-151130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Do</a:t>
            </a:r>
            <a:r>
              <a:rPr sz="320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not</a:t>
            </a:r>
            <a:r>
              <a:rPr sz="320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include</a:t>
            </a:r>
            <a:r>
              <a:rPr sz="3200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your</a:t>
            </a:r>
            <a:r>
              <a:rPr sz="3200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own</a:t>
            </a:r>
            <a:r>
              <a:rPr sz="3200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version</a:t>
            </a:r>
            <a:r>
              <a:rPr sz="32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or</a:t>
            </a:r>
            <a:r>
              <a:rPr sz="3200" spc="-3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understandings</a:t>
            </a:r>
            <a:endParaRPr sz="3200">
              <a:latin typeface="Cambria"/>
              <a:cs typeface="Cambria"/>
            </a:endParaRPr>
          </a:p>
          <a:p>
            <a:pPr marL="12700" marR="5080" indent="-8255" algn="just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	At</a:t>
            </a:r>
            <a:r>
              <a:rPr sz="3200" spc="229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least</a:t>
            </a:r>
            <a:r>
              <a:rPr sz="3200" spc="24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four</a:t>
            </a:r>
            <a:r>
              <a:rPr sz="3200" spc="2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abbreviations</a:t>
            </a:r>
            <a:r>
              <a:rPr sz="3200" spc="2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must</a:t>
            </a:r>
            <a:r>
              <a:rPr sz="3200" spc="2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be</a:t>
            </a:r>
            <a:r>
              <a:rPr sz="3200" spc="22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included</a:t>
            </a:r>
            <a:r>
              <a:rPr sz="3200" spc="2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in</a:t>
            </a:r>
            <a:r>
              <a:rPr sz="3200" spc="2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your</a:t>
            </a:r>
            <a:r>
              <a:rPr sz="3200" spc="21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notes.</a:t>
            </a:r>
            <a:r>
              <a:rPr sz="3200" spc="229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0A0A0A"/>
                </a:solidFill>
                <a:latin typeface="Cambria"/>
                <a:cs typeface="Cambria"/>
              </a:rPr>
              <a:t>To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make</a:t>
            </a:r>
            <a:r>
              <a:rPr sz="3200" spc="160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it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apparent</a:t>
            </a:r>
            <a:r>
              <a:rPr sz="3200" spc="160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to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the</a:t>
            </a:r>
            <a:r>
              <a:rPr sz="3200" spc="160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reader,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put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</a:t>
            </a:r>
            <a:r>
              <a:rPr sz="3200" spc="160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full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stop</a:t>
            </a:r>
            <a:r>
              <a:rPr sz="3200" spc="165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after</a:t>
            </a:r>
            <a:r>
              <a:rPr sz="3200" spc="160" dirty="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sz="3200" spc="-20" dirty="0">
                <a:solidFill>
                  <a:srgbClr val="0A0A0A"/>
                </a:solidFill>
                <a:latin typeface="Cambria"/>
                <a:cs typeface="Cambria"/>
              </a:rPr>
              <a:t>each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abbreviation.</a:t>
            </a:r>
            <a:endParaRPr sz="3200">
              <a:latin typeface="Cambria"/>
              <a:cs typeface="Cambria"/>
            </a:endParaRPr>
          </a:p>
          <a:p>
            <a:pPr marL="12700" marR="6350" indent="-8255" algn="just">
              <a:lnSpc>
                <a:spcPct val="100000"/>
              </a:lnSpc>
              <a:buClr>
                <a:srgbClr val="000000"/>
              </a:buClr>
              <a:buSzPct val="96875"/>
              <a:buFont typeface="Arial MT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	Make</a:t>
            </a:r>
            <a:r>
              <a:rPr sz="32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your</a:t>
            </a:r>
            <a:r>
              <a:rPr sz="32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note</a:t>
            </a:r>
            <a:r>
              <a:rPr sz="320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more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memorable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by</a:t>
            </a:r>
            <a:r>
              <a:rPr sz="3200" spc="10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adding</a:t>
            </a:r>
            <a:r>
              <a:rPr sz="3200" spc="11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colours,</a:t>
            </a:r>
            <a:r>
              <a:rPr sz="3200" spc="120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drawings, </a:t>
            </a:r>
            <a:r>
              <a:rPr sz="3200" dirty="0">
                <a:solidFill>
                  <a:srgbClr val="0A0A0A"/>
                </a:solidFill>
                <a:latin typeface="Cambria"/>
                <a:cs typeface="Cambria"/>
              </a:rPr>
              <a:t>and</a:t>
            </a:r>
            <a:r>
              <a:rPr sz="3200" spc="-15" dirty="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A0A0A"/>
                </a:solidFill>
                <a:latin typeface="Cambria"/>
                <a:cs typeface="Cambria"/>
              </a:rPr>
              <a:t>symbols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4371" y="3160776"/>
            <a:ext cx="3729228" cy="56235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7</a:t>
            </a:fld>
            <a:r>
              <a:rPr spc="-10" dirty="0"/>
              <a:t>/12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9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19" y="9250679"/>
            <a:ext cx="11003280" cy="1036319"/>
          </a:xfrm>
          <a:custGeom>
            <a:avLst/>
            <a:gdLst/>
            <a:ahLst/>
            <a:cxnLst/>
            <a:rect l="l" t="t" r="r" b="b"/>
            <a:pathLst>
              <a:path w="11003280" h="1036320">
                <a:moveTo>
                  <a:pt x="11003280" y="0"/>
                </a:moveTo>
                <a:lnTo>
                  <a:pt x="0" y="0"/>
                </a:lnTo>
                <a:lnTo>
                  <a:pt x="0" y="1036319"/>
                </a:lnTo>
                <a:lnTo>
                  <a:pt x="11003280" y="1036319"/>
                </a:lnTo>
                <a:lnTo>
                  <a:pt x="1100328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Using</a:t>
            </a:r>
            <a:r>
              <a:rPr spc="-70" dirty="0"/>
              <a:t> </a:t>
            </a:r>
            <a:r>
              <a:rPr spc="-10" dirty="0"/>
              <a:t>Abbreviations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Symbols</a:t>
            </a:r>
            <a:r>
              <a:rPr spc="-6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Note</a:t>
            </a:r>
            <a:r>
              <a:rPr spc="-80" dirty="0"/>
              <a:t> </a:t>
            </a:r>
            <a:r>
              <a:rPr spc="-10" dirty="0"/>
              <a:t>Making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5082" y="780947"/>
            <a:ext cx="11777345" cy="834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4990">
              <a:lnSpc>
                <a:spcPct val="15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Using</a:t>
            </a:r>
            <a:r>
              <a:rPr sz="2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mbria"/>
                <a:cs typeface="Cambria"/>
              </a:rPr>
              <a:t>abbreviations</a:t>
            </a:r>
            <a:r>
              <a:rPr sz="280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symbols</a:t>
            </a:r>
            <a:r>
              <a:rPr sz="2800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when</a:t>
            </a:r>
            <a:r>
              <a:rPr sz="2800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taking</a:t>
            </a:r>
            <a:r>
              <a:rPr sz="2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notes</a:t>
            </a:r>
            <a:r>
              <a:rPr sz="2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saves</a:t>
            </a:r>
            <a:r>
              <a:rPr sz="2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time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2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mbria"/>
                <a:cs typeface="Cambria"/>
              </a:rPr>
              <a:t>space. </a:t>
            </a:r>
            <a:r>
              <a:rPr sz="2800" dirty="0">
                <a:latin typeface="Cambria"/>
                <a:cs typeface="Cambria"/>
              </a:rPr>
              <a:t>There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are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several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techniques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to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shorten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long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or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intricate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words:</a:t>
            </a:r>
            <a:endParaRPr sz="2800">
              <a:latin typeface="Cambria"/>
              <a:cs typeface="Cambria"/>
            </a:endParaRPr>
          </a:p>
          <a:p>
            <a:pPr marL="12700" marR="593725">
              <a:lnSpc>
                <a:spcPct val="150000"/>
              </a:lnSpc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Using</a:t>
            </a:r>
            <a:r>
              <a:rPr sz="2800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initials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one</a:t>
            </a:r>
            <a:r>
              <a:rPr sz="280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more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words</a:t>
            </a:r>
            <a:r>
              <a:rPr sz="2800" dirty="0">
                <a:latin typeface="Cambria"/>
                <a:cs typeface="Cambria"/>
              </a:rPr>
              <a:t>,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example,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Prime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Minister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PM, </a:t>
            </a:r>
            <a:r>
              <a:rPr sz="2800" dirty="0">
                <a:latin typeface="Cambria"/>
                <a:cs typeface="Cambria"/>
              </a:rPr>
              <a:t>India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IND,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United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Nations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UN,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Chief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Marketing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Officer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CMO.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Using</a:t>
            </a:r>
            <a:r>
              <a:rPr sz="280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only</a:t>
            </a:r>
            <a:r>
              <a:rPr sz="280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280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initial</a:t>
            </a:r>
            <a:r>
              <a:rPr sz="2800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few</a:t>
            </a:r>
            <a:r>
              <a:rPr sz="2800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letters</a:t>
            </a:r>
            <a:r>
              <a:rPr sz="280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2800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280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words</a:t>
            </a:r>
            <a:r>
              <a:rPr sz="2800" dirty="0">
                <a:latin typeface="Cambria"/>
                <a:cs typeface="Cambria"/>
              </a:rPr>
              <a:t>,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example,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construction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50" dirty="0">
                <a:latin typeface="Cambria"/>
                <a:cs typeface="Cambria"/>
              </a:rPr>
              <a:t>–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Cambria"/>
                <a:cs typeface="Cambria"/>
              </a:rPr>
              <a:t>Const.,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abbreviation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abbr.,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information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info.,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and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so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on.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Universally</a:t>
            </a:r>
            <a:r>
              <a:rPr sz="2800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recognised</a:t>
            </a:r>
            <a:r>
              <a:rPr sz="2800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mbria"/>
                <a:cs typeface="Cambria"/>
              </a:rPr>
              <a:t>abbreviations</a:t>
            </a:r>
            <a:r>
              <a:rPr sz="2800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include,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example,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opposite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opp., government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govt.,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established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est.,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private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limited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Pvt.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Ltd,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department</a:t>
            </a:r>
            <a:r>
              <a:rPr sz="2800" spc="-50" dirty="0">
                <a:latin typeface="Cambria"/>
                <a:cs typeface="Cambria"/>
              </a:rPr>
              <a:t> – </a:t>
            </a:r>
            <a:r>
              <a:rPr sz="2800" dirty="0">
                <a:latin typeface="Cambria"/>
                <a:cs typeface="Cambria"/>
              </a:rPr>
              <a:t>dept.,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etcetera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etc.,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that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is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i.e.,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etc.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Removing</a:t>
            </a:r>
            <a:r>
              <a:rPr sz="2800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2800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vowels</a:t>
            </a:r>
            <a:r>
              <a:rPr sz="2800" dirty="0">
                <a:latin typeface="Cambria"/>
                <a:cs typeface="Cambria"/>
              </a:rPr>
              <a:t>,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example,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reading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rdng,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books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bks,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cleaning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50" dirty="0">
                <a:latin typeface="Cambria"/>
                <a:cs typeface="Cambria"/>
              </a:rPr>
              <a:t>–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Cambria"/>
                <a:cs typeface="Cambria"/>
              </a:rPr>
              <a:t>clng,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shopping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shppng,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and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so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on.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Universally</a:t>
            </a:r>
            <a:r>
              <a:rPr sz="2800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recognised</a:t>
            </a:r>
            <a:r>
              <a:rPr sz="2800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symbols</a:t>
            </a:r>
            <a:r>
              <a:rPr sz="2800" dirty="0">
                <a:latin typeface="Cambria"/>
                <a:cs typeface="Cambria"/>
              </a:rPr>
              <a:t>,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example,</a:t>
            </a:r>
            <a:r>
              <a:rPr sz="2800" spc="-10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Q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because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&gt;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greater,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larger,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spc="-50" dirty="0">
                <a:latin typeface="Cambria"/>
                <a:cs typeface="Cambria"/>
              </a:rPr>
              <a:t>&lt;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dirty="0">
                <a:latin typeface="Cambria"/>
                <a:cs typeface="Cambria"/>
              </a:rPr>
              <a:t>less,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smaller,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↓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falling,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decreasing,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↑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rising,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increasing.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3561588"/>
            <a:ext cx="3235452" cy="568909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8</a:t>
            </a:fld>
            <a:r>
              <a:rPr spc="-10" dirty="0"/>
              <a:t>/12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9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299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10983468" y="0"/>
                </a:moveTo>
                <a:lnTo>
                  <a:pt x="0" y="0"/>
                </a:lnTo>
                <a:lnTo>
                  <a:pt x="0" y="1028701"/>
                </a:lnTo>
                <a:lnTo>
                  <a:pt x="10983468" y="1028701"/>
                </a:lnTo>
                <a:lnTo>
                  <a:pt x="10983468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16296" y="1831775"/>
            <a:ext cx="11431270" cy="5778500"/>
            <a:chOff x="5416296" y="1831775"/>
            <a:chExt cx="11431270" cy="5778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9797" y="1831775"/>
              <a:ext cx="10362487" cy="1264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6" y="2877311"/>
              <a:ext cx="10719054" cy="1771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7632" y="4221479"/>
              <a:ext cx="10866881" cy="1162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6296" y="5084063"/>
              <a:ext cx="11122914" cy="11605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8988" y="5839967"/>
              <a:ext cx="11228069" cy="177012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dirty="0"/>
              <a:t>Effective</a:t>
            </a:r>
            <a:r>
              <a:rPr spc="-125" dirty="0"/>
              <a:t> </a:t>
            </a:r>
            <a:r>
              <a:rPr dirty="0"/>
              <a:t>use</a:t>
            </a:r>
            <a:r>
              <a:rPr spc="-95" dirty="0"/>
              <a:t> </a:t>
            </a:r>
            <a:r>
              <a:rPr dirty="0"/>
              <a:t>in</a:t>
            </a:r>
            <a:r>
              <a:rPr spc="-105" dirty="0"/>
              <a:t> </a:t>
            </a:r>
            <a:r>
              <a:rPr dirty="0"/>
              <a:t>exams</a:t>
            </a:r>
            <a:r>
              <a:rPr spc="-95" dirty="0"/>
              <a:t> </a:t>
            </a:r>
            <a:r>
              <a:rPr dirty="0"/>
              <a:t>&amp;academic</a:t>
            </a:r>
            <a:r>
              <a:rPr spc="-105" dirty="0"/>
              <a:t> </a:t>
            </a:r>
            <a:r>
              <a:rPr spc="-10" dirty="0"/>
              <a:t>writing</a:t>
            </a:r>
          </a:p>
          <a:p>
            <a:pPr marL="33655" marR="3119755">
              <a:lnSpc>
                <a:spcPct val="100000"/>
              </a:lnSpc>
              <a:spcBef>
                <a:spcPts val="2445"/>
              </a:spcBef>
            </a:pPr>
            <a:r>
              <a:rPr dirty="0"/>
              <a:t>Can</a:t>
            </a:r>
            <a:r>
              <a:rPr spc="-60" dirty="0"/>
              <a:t> </a:t>
            </a:r>
            <a:r>
              <a:rPr dirty="0"/>
              <a:t>use</a:t>
            </a:r>
            <a:r>
              <a:rPr spc="-6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future</a:t>
            </a:r>
            <a:r>
              <a:rPr spc="-60" dirty="0"/>
              <a:t> </a:t>
            </a:r>
            <a:r>
              <a:rPr dirty="0"/>
              <a:t>reference</a:t>
            </a:r>
            <a:r>
              <a:rPr spc="-7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25" dirty="0"/>
              <a:t>any </a:t>
            </a:r>
            <a:r>
              <a:rPr spc="-10" dirty="0"/>
              <a:t>organisation</a:t>
            </a:r>
          </a:p>
          <a:p>
            <a:pPr marL="54610">
              <a:lnSpc>
                <a:spcPct val="100000"/>
              </a:lnSpc>
              <a:spcBef>
                <a:spcPts val="985"/>
              </a:spcBef>
            </a:pPr>
            <a:r>
              <a:rPr dirty="0"/>
              <a:t>Keeps</a:t>
            </a:r>
            <a:r>
              <a:rPr spc="-114" dirty="0"/>
              <a:t> </a:t>
            </a:r>
            <a:r>
              <a:rPr dirty="0"/>
              <a:t>information</a:t>
            </a:r>
            <a:r>
              <a:rPr spc="-110" dirty="0"/>
              <a:t> </a:t>
            </a:r>
            <a:r>
              <a:rPr dirty="0"/>
              <a:t>in</a:t>
            </a:r>
            <a:r>
              <a:rPr spc="-110" dirty="0"/>
              <a:t> </a:t>
            </a:r>
            <a:r>
              <a:rPr spc="-10" dirty="0"/>
              <a:t>handy</a:t>
            </a:r>
          </a:p>
          <a:p>
            <a:pPr marL="33655">
              <a:lnSpc>
                <a:spcPct val="100000"/>
              </a:lnSpc>
              <a:spcBef>
                <a:spcPts val="1985"/>
              </a:spcBef>
            </a:pPr>
            <a:r>
              <a:rPr dirty="0"/>
              <a:t>Recall</a:t>
            </a:r>
            <a:r>
              <a:rPr spc="-10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past</a:t>
            </a:r>
            <a:r>
              <a:rPr spc="-95" dirty="0"/>
              <a:t> </a:t>
            </a:r>
            <a:r>
              <a:rPr dirty="0"/>
              <a:t>shared</a:t>
            </a:r>
            <a:r>
              <a:rPr spc="-95" dirty="0"/>
              <a:t> </a:t>
            </a:r>
            <a:r>
              <a:rPr spc="-10" dirty="0"/>
              <a:t>information</a:t>
            </a:r>
          </a:p>
          <a:p>
            <a:pPr marL="2492375" marR="5080" indent="-2244090">
              <a:lnSpc>
                <a:spcPct val="100000"/>
              </a:lnSpc>
              <a:spcBef>
                <a:spcPts val="1160"/>
              </a:spcBef>
            </a:pPr>
            <a:r>
              <a:rPr dirty="0"/>
              <a:t>Notes</a:t>
            </a:r>
            <a:r>
              <a:rPr spc="-80" dirty="0"/>
              <a:t> </a:t>
            </a:r>
            <a:r>
              <a:rPr dirty="0"/>
              <a:t>are</a:t>
            </a:r>
            <a:r>
              <a:rPr spc="-95" dirty="0"/>
              <a:t> </a:t>
            </a:r>
            <a:r>
              <a:rPr dirty="0"/>
              <a:t>short</a:t>
            </a:r>
            <a:r>
              <a:rPr spc="-7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also</a:t>
            </a:r>
            <a:r>
              <a:rPr spc="-80" dirty="0"/>
              <a:t> </a:t>
            </a:r>
            <a:r>
              <a:rPr dirty="0"/>
              <a:t>arranged</a:t>
            </a:r>
            <a:r>
              <a:rPr spc="-10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logical</a:t>
            </a:r>
            <a:r>
              <a:rPr spc="-90" dirty="0"/>
              <a:t> </a:t>
            </a:r>
            <a:r>
              <a:rPr spc="-25" dirty="0"/>
              <a:t>way </a:t>
            </a:r>
            <a:r>
              <a:rPr dirty="0"/>
              <a:t>with</a:t>
            </a:r>
            <a:r>
              <a:rPr spc="-130" dirty="0"/>
              <a:t> </a:t>
            </a:r>
            <a:r>
              <a:rPr dirty="0"/>
              <a:t>complete</a:t>
            </a:r>
            <a:r>
              <a:rPr spc="-125" dirty="0"/>
              <a:t> </a:t>
            </a:r>
            <a:r>
              <a:rPr spc="-10" dirty="0"/>
              <a:t>information.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6776" y="1871472"/>
            <a:ext cx="3970020" cy="542239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53936" y="607314"/>
            <a:ext cx="5775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4555" algn="l"/>
                <a:tab pos="2830195" algn="l"/>
              </a:tabLst>
            </a:pPr>
            <a:r>
              <a:rPr spc="-10" dirty="0">
                <a:solidFill>
                  <a:srgbClr val="4F81BC"/>
                </a:solidFill>
              </a:rPr>
              <a:t>Benefits</a:t>
            </a:r>
            <a:r>
              <a:rPr dirty="0">
                <a:solidFill>
                  <a:srgbClr val="4F81BC"/>
                </a:solidFill>
              </a:rPr>
              <a:t>	</a:t>
            </a:r>
            <a:r>
              <a:rPr spc="-25" dirty="0">
                <a:solidFill>
                  <a:srgbClr val="4F81BC"/>
                </a:solidFill>
              </a:rPr>
              <a:t>of</a:t>
            </a:r>
            <a:r>
              <a:rPr dirty="0">
                <a:solidFill>
                  <a:srgbClr val="4F81BC"/>
                </a:solidFill>
              </a:rPr>
              <a:t>	Note</a:t>
            </a:r>
            <a:r>
              <a:rPr spc="-95" dirty="0">
                <a:solidFill>
                  <a:srgbClr val="4F81BC"/>
                </a:solidFill>
              </a:rPr>
              <a:t> </a:t>
            </a:r>
            <a:r>
              <a:rPr spc="-10" dirty="0">
                <a:solidFill>
                  <a:srgbClr val="4F81BC"/>
                </a:solidFill>
              </a:rPr>
              <a:t>Making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10" dirty="0"/>
              <a:t>9</a:t>
            </a:fld>
            <a:r>
              <a:rPr spc="-10" dirty="0"/>
              <a:t>/12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Notemaking/23ENT101-COMMUNICATIVE</a:t>
            </a:r>
            <a:r>
              <a:rPr spc="145" dirty="0"/>
              <a:t> </a:t>
            </a:r>
            <a:r>
              <a:rPr spc="-10" dirty="0"/>
              <a:t>ENGLISH/ENGLISH/SNSCT</a:t>
            </a:r>
          </a:p>
        </p:txBody>
      </p:sp>
      <p:sp>
        <p:nvSpPr>
          <p:cNvPr id="15" name="object 6"/>
          <p:cNvSpPr txBox="1">
            <a:spLocks noGrp="1"/>
          </p:cNvSpPr>
          <p:nvPr>
            <p:ph type="dt" sz="half" idx="6"/>
          </p:nvPr>
        </p:nvSpPr>
        <p:spPr>
          <a:xfrm>
            <a:off x="688340" y="9706803"/>
            <a:ext cx="991235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pc="-10" dirty="0"/>
              <a:t>4</a:t>
            </a:r>
            <a:r>
              <a:rPr spc="-10" dirty="0" smtClean="0"/>
              <a:t>/26/202</a:t>
            </a:r>
            <a:r>
              <a:rPr lang="en-GB" spc="-10" dirty="0" smtClean="0"/>
              <a:t>5</a:t>
            </a:r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809</Words>
  <Application>Microsoft Office PowerPoint</Application>
  <PresentationFormat>Custom</PresentationFormat>
  <Paragraphs>125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SNS COLLEGE OF TECHNOLOGY</vt:lpstr>
      <vt:lpstr>Note Making</vt:lpstr>
      <vt:lpstr>Guess What it is?</vt:lpstr>
      <vt:lpstr>Various sources of Making Notes</vt:lpstr>
      <vt:lpstr>How to Make Notes?</vt:lpstr>
      <vt:lpstr>How to write Notes?</vt:lpstr>
      <vt:lpstr>Points to Remember for Note Making Format</vt:lpstr>
      <vt:lpstr>Using Abbreviations and Symbols in Note Making</vt:lpstr>
      <vt:lpstr>Benefits of Note Making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</cp:revision>
  <dcterms:created xsi:type="dcterms:W3CDTF">2025-05-20T05:46:59Z</dcterms:created>
  <dcterms:modified xsi:type="dcterms:W3CDTF">2025-05-20T05:50:01Z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2025-05-20T00:00:00Z</vt:filetime>
  </property>
  <property fmtid="{D5CDD505-2E9C-101B-9397-08002B2CF9AE}" pid="5" name="Producer">
    <vt:lpwstr>Microsoft® PowerPoint® 2019</vt:lpwstr>
  </property>
</Properties>
</file>